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2" r:id="rId3"/>
    <p:sldId id="273" r:id="rId4"/>
    <p:sldId id="510" r:id="rId5"/>
    <p:sldId id="590" r:id="rId6"/>
    <p:sldId id="493" r:id="rId7"/>
    <p:sldId id="491" r:id="rId8"/>
    <p:sldId id="492" r:id="rId9"/>
    <p:sldId id="511" r:id="rId10"/>
    <p:sldId id="573" r:id="rId11"/>
    <p:sldId id="574" r:id="rId12"/>
    <p:sldId id="575" r:id="rId13"/>
    <p:sldId id="599" r:id="rId14"/>
    <p:sldId id="571" r:id="rId15"/>
    <p:sldId id="592" r:id="rId16"/>
    <p:sldId id="576" r:id="rId17"/>
    <p:sldId id="577" r:id="rId18"/>
    <p:sldId id="601" r:id="rId19"/>
    <p:sldId id="513" r:id="rId20"/>
    <p:sldId id="514" r:id="rId21"/>
    <p:sldId id="596" r:id="rId22"/>
    <p:sldId id="537" r:id="rId23"/>
    <p:sldId id="579" r:id="rId24"/>
    <p:sldId id="530" r:id="rId25"/>
    <p:sldId id="583" r:id="rId26"/>
    <p:sldId id="531" r:id="rId27"/>
    <p:sldId id="584" r:id="rId28"/>
    <p:sldId id="487" r:id="rId29"/>
    <p:sldId id="595" r:id="rId30"/>
    <p:sldId id="480" r:id="rId31"/>
    <p:sldId id="594" r:id="rId32"/>
    <p:sldId id="505" r:id="rId33"/>
    <p:sldId id="506" r:id="rId34"/>
    <p:sldId id="507" r:id="rId35"/>
    <p:sldId id="475" r:id="rId3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799">
          <p15:clr>
            <a:srgbClr val="A4A3A4"/>
          </p15:clr>
        </p15:guide>
        <p15:guide id="3" orient="horz" pos="4175">
          <p15:clr>
            <a:srgbClr val="A4A3A4"/>
          </p15:clr>
        </p15:guide>
        <p15:guide id="4" pos="3907">
          <p15:clr>
            <a:srgbClr val="A4A3A4"/>
          </p15:clr>
        </p15:guide>
        <p15:guide id="5" pos="1020">
          <p15:clr>
            <a:srgbClr val="A4A3A4"/>
          </p15:clr>
        </p15:guide>
        <p15:guide id="6" pos="19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A00"/>
    <a:srgbClr val="3FA6CC"/>
    <a:srgbClr val="4B4B4B"/>
    <a:srgbClr val="F5358A"/>
    <a:srgbClr val="6EC040"/>
    <a:srgbClr val="D00A64"/>
    <a:srgbClr val="0085B4"/>
    <a:srgbClr val="000000"/>
    <a:srgbClr val="F2016C"/>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2003" autoAdjust="0"/>
  </p:normalViewPr>
  <p:slideViewPr>
    <p:cSldViewPr>
      <p:cViewPr varScale="1">
        <p:scale>
          <a:sx n="92" d="100"/>
          <a:sy n="92" d="100"/>
        </p:scale>
        <p:origin x="882" y="90"/>
      </p:cViewPr>
      <p:guideLst>
        <p:guide orient="horz"/>
        <p:guide orient="horz" pos="799"/>
        <p:guide orient="horz" pos="4175"/>
        <p:guide pos="3907"/>
        <p:guide pos="1020"/>
        <p:guide pos="19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16" y="-12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hrglafs01\depts\ACT\lgps\LBHO\151116%20LBHO%20funnel%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hrglafs01\depts\ACT\lgps\LBHO\151116%20LBHO%20funnel%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Actives</c:v>
          </c:tx>
          <c:spPr>
            <a:solidFill>
              <a:srgbClr val="92D050"/>
            </a:solidFill>
          </c:spPr>
          <c:invertIfNegative val="0"/>
          <c:cat>
            <c:numRef>
              <c:f>CashGraphData_PUC0!$B$2:$B$101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CashGraphData_PUC0!$C$2:$C$101</c:f>
              <c:numCache>
                <c:formatCode>General</c:formatCode>
                <c:ptCount val="100"/>
                <c:pt idx="0">
                  <c:v>4131798.6133260815</c:v>
                </c:pt>
                <c:pt idx="1">
                  <c:v>7785474.1251417464</c:v>
                </c:pt>
                <c:pt idx="2">
                  <c:v>5974340.5212916667</c:v>
                </c:pt>
                <c:pt idx="3">
                  <c:v>6492350.6169608943</c:v>
                </c:pt>
                <c:pt idx="4">
                  <c:v>8553599.8665283006</c:v>
                </c:pt>
                <c:pt idx="5">
                  <c:v>9553655.5757659618</c:v>
                </c:pt>
                <c:pt idx="6">
                  <c:v>10114901.053997511</c:v>
                </c:pt>
                <c:pt idx="7">
                  <c:v>8322469.946930401</c:v>
                </c:pt>
                <c:pt idx="8">
                  <c:v>9312403.038850693</c:v>
                </c:pt>
                <c:pt idx="9">
                  <c:v>8871415.7794210352</c:v>
                </c:pt>
                <c:pt idx="10">
                  <c:v>10321250.250934742</c:v>
                </c:pt>
                <c:pt idx="11">
                  <c:v>11178284.554390732</c:v>
                </c:pt>
                <c:pt idx="12">
                  <c:v>11826595.907250589</c:v>
                </c:pt>
                <c:pt idx="13">
                  <c:v>14468805.811214441</c:v>
                </c:pt>
                <c:pt idx="14">
                  <c:v>15212407.067156674</c:v>
                </c:pt>
                <c:pt idx="15">
                  <c:v>16418263.772726417</c:v>
                </c:pt>
                <c:pt idx="16">
                  <c:v>17274376.301831681</c:v>
                </c:pt>
                <c:pt idx="17">
                  <c:v>18315323.869434305</c:v>
                </c:pt>
                <c:pt idx="18">
                  <c:v>18597769.600038879</c:v>
                </c:pt>
                <c:pt idx="19">
                  <c:v>20142727.003276538</c:v>
                </c:pt>
                <c:pt idx="20">
                  <c:v>21135819.852839477</c:v>
                </c:pt>
                <c:pt idx="21">
                  <c:v>19721427.335747819</c:v>
                </c:pt>
                <c:pt idx="22">
                  <c:v>20448529.842782352</c:v>
                </c:pt>
                <c:pt idx="23">
                  <c:v>21476717.620798405</c:v>
                </c:pt>
                <c:pt idx="24">
                  <c:v>22686942.129562974</c:v>
                </c:pt>
                <c:pt idx="25">
                  <c:v>22895836.568735126</c:v>
                </c:pt>
                <c:pt idx="26">
                  <c:v>23024179.219562557</c:v>
                </c:pt>
                <c:pt idx="27">
                  <c:v>22973606.069142424</c:v>
                </c:pt>
                <c:pt idx="28">
                  <c:v>23581598.51384237</c:v>
                </c:pt>
                <c:pt idx="29">
                  <c:v>24060106.165120699</c:v>
                </c:pt>
                <c:pt idx="30">
                  <c:v>23977853.274641048</c:v>
                </c:pt>
                <c:pt idx="31">
                  <c:v>23598765.952461384</c:v>
                </c:pt>
                <c:pt idx="32">
                  <c:v>23393756.703115113</c:v>
                </c:pt>
                <c:pt idx="33">
                  <c:v>23716739.450898733</c:v>
                </c:pt>
                <c:pt idx="34">
                  <c:v>23781718.091852784</c:v>
                </c:pt>
                <c:pt idx="35">
                  <c:v>23223946.830560077</c:v>
                </c:pt>
                <c:pt idx="36">
                  <c:v>23053286.546466663</c:v>
                </c:pt>
                <c:pt idx="37">
                  <c:v>22554392.901218992</c:v>
                </c:pt>
                <c:pt idx="38">
                  <c:v>21901536.249444433</c:v>
                </c:pt>
                <c:pt idx="39">
                  <c:v>21372510.316436861</c:v>
                </c:pt>
                <c:pt idx="40">
                  <c:v>20670288.933421049</c:v>
                </c:pt>
                <c:pt idx="41">
                  <c:v>20023568.027427834</c:v>
                </c:pt>
                <c:pt idx="42">
                  <c:v>19096741.557146985</c:v>
                </c:pt>
                <c:pt idx="43">
                  <c:v>18115823.015255846</c:v>
                </c:pt>
                <c:pt idx="44">
                  <c:v>17343541.28036711</c:v>
                </c:pt>
                <c:pt idx="45">
                  <c:v>16396728.025936387</c:v>
                </c:pt>
                <c:pt idx="46">
                  <c:v>15470867.298655359</c:v>
                </c:pt>
                <c:pt idx="47">
                  <c:v>14576909.389209308</c:v>
                </c:pt>
                <c:pt idx="48">
                  <c:v>13726128.34598887</c:v>
                </c:pt>
                <c:pt idx="49">
                  <c:v>12829356.199121952</c:v>
                </c:pt>
                <c:pt idx="50">
                  <c:v>11975929.551281666</c:v>
                </c:pt>
                <c:pt idx="51">
                  <c:v>11150387.929838507</c:v>
                </c:pt>
                <c:pt idx="52">
                  <c:v>10352311.847392909</c:v>
                </c:pt>
                <c:pt idx="53">
                  <c:v>9584189.6970646083</c:v>
                </c:pt>
                <c:pt idx="54">
                  <c:v>8848099.3419842608</c:v>
                </c:pt>
                <c:pt idx="55">
                  <c:v>8145783.113096443</c:v>
                </c:pt>
                <c:pt idx="56">
                  <c:v>7477704.65076729</c:v>
                </c:pt>
                <c:pt idx="57">
                  <c:v>6843583.5785559667</c:v>
                </c:pt>
                <c:pt idx="58">
                  <c:v>6243306.6006976347</c:v>
                </c:pt>
                <c:pt idx="59">
                  <c:v>5676640.8130571935</c:v>
                </c:pt>
                <c:pt idx="60">
                  <c:v>5143014.11143291</c:v>
                </c:pt>
                <c:pt idx="61">
                  <c:v>4641937.9989222176</c:v>
                </c:pt>
                <c:pt idx="62">
                  <c:v>4172787.582173293</c:v>
                </c:pt>
                <c:pt idx="63">
                  <c:v>3735011.4958752017</c:v>
                </c:pt>
                <c:pt idx="64">
                  <c:v>3327791.7419726523</c:v>
                </c:pt>
                <c:pt idx="65">
                  <c:v>2950431.7290890417</c:v>
                </c:pt>
                <c:pt idx="66">
                  <c:v>2602216.6364254174</c:v>
                </c:pt>
                <c:pt idx="67">
                  <c:v>2282386.9984109425</c:v>
                </c:pt>
                <c:pt idx="68">
                  <c:v>1989919.0902499626</c:v>
                </c:pt>
                <c:pt idx="69">
                  <c:v>1724035.2670685463</c:v>
                </c:pt>
                <c:pt idx="70">
                  <c:v>1483821.6981528304</c:v>
                </c:pt>
                <c:pt idx="71">
                  <c:v>1268184.3527246737</c:v>
                </c:pt>
                <c:pt idx="72">
                  <c:v>1075867.4850096828</c:v>
                </c:pt>
                <c:pt idx="73">
                  <c:v>905565.51403465448</c:v>
                </c:pt>
                <c:pt idx="74">
                  <c:v>755771.36278084898</c:v>
                </c:pt>
                <c:pt idx="75">
                  <c:v>625240.9147753584</c:v>
                </c:pt>
                <c:pt idx="76">
                  <c:v>512278.19807886879</c:v>
                </c:pt>
                <c:pt idx="77">
                  <c:v>415503.82683896954</c:v>
                </c:pt>
                <c:pt idx="78">
                  <c:v>333370.55658948969</c:v>
                </c:pt>
                <c:pt idx="79">
                  <c:v>264496.9676127492</c:v>
                </c:pt>
                <c:pt idx="80">
                  <c:v>207351.43954180507</c:v>
                </c:pt>
                <c:pt idx="81">
                  <c:v>160494.57119388907</c:v>
                </c:pt>
                <c:pt idx="82">
                  <c:v>122494.53817808232</c:v>
                </c:pt>
                <c:pt idx="83">
                  <c:v>92220.352043473453</c:v>
                </c:pt>
                <c:pt idx="84">
                  <c:v>68358.87452429015</c:v>
                </c:pt>
                <c:pt idx="85">
                  <c:v>49830.71990482125</c:v>
                </c:pt>
                <c:pt idx="86">
                  <c:v>35721.318964635298</c:v>
                </c:pt>
                <c:pt idx="87">
                  <c:v>25149.905835952373</c:v>
                </c:pt>
                <c:pt idx="88">
                  <c:v>17349.023782314609</c:v>
                </c:pt>
                <c:pt idx="89">
                  <c:v>11689.041244162452</c:v>
                </c:pt>
                <c:pt idx="90">
                  <c:v>7734.6462941124901</c:v>
                </c:pt>
                <c:pt idx="91">
                  <c:v>4976.5483035330744</c:v>
                </c:pt>
                <c:pt idx="92">
                  <c:v>3098.744010341622</c:v>
                </c:pt>
                <c:pt idx="93">
                  <c:v>1844.968563095204</c:v>
                </c:pt>
                <c:pt idx="94">
                  <c:v>1049.4794623943467</c:v>
                </c:pt>
                <c:pt idx="95">
                  <c:v>602.68588183173551</c:v>
                </c:pt>
                <c:pt idx="96">
                  <c:v>320.1301703686139</c:v>
                </c:pt>
                <c:pt idx="97">
                  <c:v>156.45330102753567</c:v>
                </c:pt>
                <c:pt idx="98">
                  <c:v>73.728022572280707</c:v>
                </c:pt>
                <c:pt idx="99">
                  <c:v>33.546306745166603</c:v>
                </c:pt>
              </c:numCache>
            </c:numRef>
          </c:val>
        </c:ser>
        <c:ser>
          <c:idx val="1"/>
          <c:order val="1"/>
          <c:tx>
            <c:v>Deferred Pensioners</c:v>
          </c:tx>
          <c:invertIfNegative val="0"/>
          <c:cat>
            <c:numRef>
              <c:f>CashGraphData_PUC0!$B$102:$B$201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CashGraphData_PUC0!$C$102:$C$201</c:f>
              <c:numCache>
                <c:formatCode>General</c:formatCode>
                <c:ptCount val="100"/>
                <c:pt idx="0">
                  <c:v>1839888.6981159786</c:v>
                </c:pt>
                <c:pt idx="1">
                  <c:v>1363416.6111401559</c:v>
                </c:pt>
                <c:pt idx="2">
                  <c:v>1812124.7461777437</c:v>
                </c:pt>
                <c:pt idx="3">
                  <c:v>2420794.2630056427</c:v>
                </c:pt>
                <c:pt idx="4">
                  <c:v>2630618.4005263965</c:v>
                </c:pt>
                <c:pt idx="5">
                  <c:v>3094515.7546751006</c:v>
                </c:pt>
                <c:pt idx="6">
                  <c:v>3713528.2351951501</c:v>
                </c:pt>
                <c:pt idx="7">
                  <c:v>4328714.2372167083</c:v>
                </c:pt>
                <c:pt idx="8">
                  <c:v>4685507.6991685871</c:v>
                </c:pt>
                <c:pt idx="9">
                  <c:v>4918324.8033261131</c:v>
                </c:pt>
                <c:pt idx="10">
                  <c:v>5714615.1631485615</c:v>
                </c:pt>
                <c:pt idx="11">
                  <c:v>6309888.9337259643</c:v>
                </c:pt>
                <c:pt idx="12">
                  <c:v>6316693.5778117087</c:v>
                </c:pt>
                <c:pt idx="13">
                  <c:v>6704792.1091384161</c:v>
                </c:pt>
                <c:pt idx="14">
                  <c:v>7232884.8209213605</c:v>
                </c:pt>
                <c:pt idx="15">
                  <c:v>8030379.4946139157</c:v>
                </c:pt>
                <c:pt idx="16">
                  <c:v>8194451.9553007511</c:v>
                </c:pt>
                <c:pt idx="17">
                  <c:v>8663609.3343435992</c:v>
                </c:pt>
                <c:pt idx="18">
                  <c:v>8655475.9090303909</c:v>
                </c:pt>
                <c:pt idx="19">
                  <c:v>8796133.799794782</c:v>
                </c:pt>
                <c:pt idx="20">
                  <c:v>9295826.1619893238</c:v>
                </c:pt>
                <c:pt idx="21">
                  <c:v>9415208.7317646593</c:v>
                </c:pt>
                <c:pt idx="22">
                  <c:v>9468920.5417613778</c:v>
                </c:pt>
                <c:pt idx="23">
                  <c:v>9768820.3466194607</c:v>
                </c:pt>
                <c:pt idx="24">
                  <c:v>10046368.593126802</c:v>
                </c:pt>
                <c:pt idx="25">
                  <c:v>10088211.847513434</c:v>
                </c:pt>
                <c:pt idx="26">
                  <c:v>10529310.704353204</c:v>
                </c:pt>
                <c:pt idx="27">
                  <c:v>10708409.302900324</c:v>
                </c:pt>
                <c:pt idx="28">
                  <c:v>10948663.609205879</c:v>
                </c:pt>
                <c:pt idx="29">
                  <c:v>10873431.824066356</c:v>
                </c:pt>
                <c:pt idx="30">
                  <c:v>11017907.119332494</c:v>
                </c:pt>
                <c:pt idx="31">
                  <c:v>11001388.472741224</c:v>
                </c:pt>
                <c:pt idx="32">
                  <c:v>11068218.907153215</c:v>
                </c:pt>
                <c:pt idx="33">
                  <c:v>11074060.412401216</c:v>
                </c:pt>
                <c:pt idx="34">
                  <c:v>10889933.527329993</c:v>
                </c:pt>
                <c:pt idx="35">
                  <c:v>10968160.172752857</c:v>
                </c:pt>
                <c:pt idx="36">
                  <c:v>10726894.012990812</c:v>
                </c:pt>
                <c:pt idx="37">
                  <c:v>10591421.711613514</c:v>
                </c:pt>
                <c:pt idx="38">
                  <c:v>10372557.259087177</c:v>
                </c:pt>
                <c:pt idx="39">
                  <c:v>10081076.757172475</c:v>
                </c:pt>
                <c:pt idx="40">
                  <c:v>9812563.9119520262</c:v>
                </c:pt>
                <c:pt idx="41">
                  <c:v>9476533.8836091366</c:v>
                </c:pt>
                <c:pt idx="42">
                  <c:v>9144120.9730562177</c:v>
                </c:pt>
                <c:pt idx="43">
                  <c:v>8749486.8190258741</c:v>
                </c:pt>
                <c:pt idx="44">
                  <c:v>8363112.7400400778</c:v>
                </c:pt>
                <c:pt idx="45">
                  <c:v>7955638.3568599019</c:v>
                </c:pt>
                <c:pt idx="46">
                  <c:v>7540235.3897961657</c:v>
                </c:pt>
                <c:pt idx="47">
                  <c:v>7118218.9032027116</c:v>
                </c:pt>
                <c:pt idx="48">
                  <c:v>6693482.3900215058</c:v>
                </c:pt>
                <c:pt idx="49">
                  <c:v>6270225.8425854417</c:v>
                </c:pt>
                <c:pt idx="50">
                  <c:v>5851740.0033856248</c:v>
                </c:pt>
                <c:pt idx="51">
                  <c:v>5441192.0897232806</c:v>
                </c:pt>
                <c:pt idx="52">
                  <c:v>5041670.5862873551</c:v>
                </c:pt>
                <c:pt idx="53">
                  <c:v>4655607.8215115964</c:v>
                </c:pt>
                <c:pt idx="54">
                  <c:v>4284921.8737894902</c:v>
                </c:pt>
                <c:pt idx="55">
                  <c:v>3931071.7487964923</c:v>
                </c:pt>
                <c:pt idx="56">
                  <c:v>3595088.0481266356</c:v>
                </c:pt>
                <c:pt idx="57">
                  <c:v>3277439.9755684193</c:v>
                </c:pt>
                <c:pt idx="58">
                  <c:v>2978226.5352368229</c:v>
                </c:pt>
                <c:pt idx="59">
                  <c:v>2697433.8504290609</c:v>
                </c:pt>
                <c:pt idx="60">
                  <c:v>2434811.116196862</c:v>
                </c:pt>
                <c:pt idx="61">
                  <c:v>2189972.1440162784</c:v>
                </c:pt>
                <c:pt idx="62">
                  <c:v>1962432.5232112333</c:v>
                </c:pt>
                <c:pt idx="63">
                  <c:v>1751552.3000047158</c:v>
                </c:pt>
                <c:pt idx="64">
                  <c:v>1556705.7906042319</c:v>
                </c:pt>
                <c:pt idx="65">
                  <c:v>1377196.6613748015</c:v>
                </c:pt>
                <c:pt idx="66">
                  <c:v>1212278.8044015744</c:v>
                </c:pt>
                <c:pt idx="67">
                  <c:v>1061295.8458985051</c:v>
                </c:pt>
                <c:pt idx="68">
                  <c:v>923598.21477745567</c:v>
                </c:pt>
                <c:pt idx="69">
                  <c:v>798611.93672136299</c:v>
                </c:pt>
                <c:pt idx="70">
                  <c:v>685735.18216701259</c:v>
                </c:pt>
                <c:pt idx="71">
                  <c:v>584382.14275270852</c:v>
                </c:pt>
                <c:pt idx="72">
                  <c:v>494094.70024777571</c:v>
                </c:pt>
                <c:pt idx="73">
                  <c:v>414238.6474879437</c:v>
                </c:pt>
                <c:pt idx="74">
                  <c:v>344160.21728039993</c:v>
                </c:pt>
                <c:pt idx="75">
                  <c:v>283163.48237435939</c:v>
                </c:pt>
                <c:pt idx="76">
                  <c:v>230620.48684644586</c:v>
                </c:pt>
                <c:pt idx="77">
                  <c:v>185836.72864574005</c:v>
                </c:pt>
                <c:pt idx="78">
                  <c:v>148075.59434188658</c:v>
                </c:pt>
                <c:pt idx="79">
                  <c:v>116571.89010825985</c:v>
                </c:pt>
                <c:pt idx="80">
                  <c:v>90573.228769353955</c:v>
                </c:pt>
                <c:pt idx="81">
                  <c:v>69437.109614391549</c:v>
                </c:pt>
                <c:pt idx="82">
                  <c:v>52465.586235380033</c:v>
                </c:pt>
                <c:pt idx="83">
                  <c:v>39024.813698354686</c:v>
                </c:pt>
                <c:pt idx="84">
                  <c:v>28548.237909772524</c:v>
                </c:pt>
                <c:pt idx="85">
                  <c:v>20513.952041025957</c:v>
                </c:pt>
                <c:pt idx="86">
                  <c:v>14437.156009072976</c:v>
                </c:pt>
                <c:pt idx="87">
                  <c:v>9957.1810033153743</c:v>
                </c:pt>
                <c:pt idx="88">
                  <c:v>6706.4466861992541</c:v>
                </c:pt>
                <c:pt idx="89">
                  <c:v>4399.0721737843951</c:v>
                </c:pt>
                <c:pt idx="90">
                  <c:v>2815.3099411024727</c:v>
                </c:pt>
                <c:pt idx="91">
                  <c:v>1728.1710205946717</c:v>
                </c:pt>
                <c:pt idx="92">
                  <c:v>1026.0447886940965</c:v>
                </c:pt>
                <c:pt idx="93">
                  <c:v>579.19533725036558</c:v>
                </c:pt>
                <c:pt idx="94">
                  <c:v>317.32641754130998</c:v>
                </c:pt>
                <c:pt idx="95">
                  <c:v>163.7314842870357</c:v>
                </c:pt>
                <c:pt idx="96">
                  <c:v>74.436888245667049</c:v>
                </c:pt>
                <c:pt idx="97">
                  <c:v>27.771460264384217</c:v>
                </c:pt>
                <c:pt idx="98">
                  <c:v>9.3743416891224953</c:v>
                </c:pt>
                <c:pt idx="99">
                  <c:v>3.2296178845765375</c:v>
                </c:pt>
              </c:numCache>
            </c:numRef>
          </c:val>
        </c:ser>
        <c:ser>
          <c:idx val="2"/>
          <c:order val="2"/>
          <c:tx>
            <c:v>Pensioners</c:v>
          </c:tx>
          <c:spPr>
            <a:solidFill>
              <a:srgbClr val="7EB0DE"/>
            </a:solidFill>
          </c:spPr>
          <c:invertIfNegative val="0"/>
          <c:cat>
            <c:numRef>
              <c:f>CashGraphData_PUC0!$B$202:$B$301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CashGraphData_PUC0!$C$202:$C$301</c:f>
              <c:numCache>
                <c:formatCode>General</c:formatCode>
                <c:ptCount val="100"/>
                <c:pt idx="0">
                  <c:v>22820649.071739905</c:v>
                </c:pt>
                <c:pt idx="1">
                  <c:v>22866104.443523522</c:v>
                </c:pt>
                <c:pt idx="2">
                  <c:v>22926093.95826564</c:v>
                </c:pt>
                <c:pt idx="3">
                  <c:v>22969177.296448819</c:v>
                </c:pt>
                <c:pt idx="4">
                  <c:v>22987453.64093063</c:v>
                </c:pt>
                <c:pt idx="5">
                  <c:v>22979929.820660595</c:v>
                </c:pt>
                <c:pt idx="6">
                  <c:v>22947706.094995316</c:v>
                </c:pt>
                <c:pt idx="7">
                  <c:v>22889027.204070847</c:v>
                </c:pt>
                <c:pt idx="8">
                  <c:v>22806177.429766539</c:v>
                </c:pt>
                <c:pt idx="9">
                  <c:v>22696480.387439456</c:v>
                </c:pt>
                <c:pt idx="10">
                  <c:v>22553274.36402056</c:v>
                </c:pt>
                <c:pt idx="11">
                  <c:v>22371719.15892398</c:v>
                </c:pt>
                <c:pt idx="12">
                  <c:v>22148083.353295386</c:v>
                </c:pt>
                <c:pt idx="13">
                  <c:v>21869790.907218479</c:v>
                </c:pt>
                <c:pt idx="14">
                  <c:v>21548456.192158386</c:v>
                </c:pt>
                <c:pt idx="15">
                  <c:v>21178330.617113907</c:v>
                </c:pt>
                <c:pt idx="16">
                  <c:v>20752747.112211622</c:v>
                </c:pt>
                <c:pt idx="17">
                  <c:v>20280681.12360863</c:v>
                </c:pt>
                <c:pt idx="18">
                  <c:v>19748362.562367633</c:v>
                </c:pt>
                <c:pt idx="19">
                  <c:v>19168482.334488504</c:v>
                </c:pt>
                <c:pt idx="20">
                  <c:v>18539290.197690178</c:v>
                </c:pt>
                <c:pt idx="21">
                  <c:v>17857116.658764221</c:v>
                </c:pt>
                <c:pt idx="22">
                  <c:v>17122272.755626842</c:v>
                </c:pt>
                <c:pt idx="23">
                  <c:v>16340236.390365969</c:v>
                </c:pt>
                <c:pt idx="24">
                  <c:v>15512914.425802527</c:v>
                </c:pt>
                <c:pt idx="25">
                  <c:v>14644819.004163342</c:v>
                </c:pt>
                <c:pt idx="26">
                  <c:v>13742286.178045101</c:v>
                </c:pt>
                <c:pt idx="27">
                  <c:v>12813199.908391176</c:v>
                </c:pt>
                <c:pt idx="28">
                  <c:v>11866705.058724374</c:v>
                </c:pt>
                <c:pt idx="29">
                  <c:v>10913319.867441479</c:v>
                </c:pt>
                <c:pt idx="30">
                  <c:v>9964640.8169556502</c:v>
                </c:pt>
                <c:pt idx="31">
                  <c:v>9031398.296806911</c:v>
                </c:pt>
                <c:pt idx="32">
                  <c:v>8124171.8859314537</c:v>
                </c:pt>
                <c:pt idx="33">
                  <c:v>7252394.3019360853</c:v>
                </c:pt>
                <c:pt idx="34">
                  <c:v>6424145.7203831319</c:v>
                </c:pt>
                <c:pt idx="35">
                  <c:v>5646575.6811886504</c:v>
                </c:pt>
                <c:pt idx="36">
                  <c:v>4925355.8742408557</c:v>
                </c:pt>
                <c:pt idx="37">
                  <c:v>4263454.711560104</c:v>
                </c:pt>
                <c:pt idx="38">
                  <c:v>3662290.7753768465</c:v>
                </c:pt>
                <c:pt idx="39">
                  <c:v>3122306.4822928547</c:v>
                </c:pt>
                <c:pt idx="40">
                  <c:v>2642526.8978274488</c:v>
                </c:pt>
                <c:pt idx="41">
                  <c:v>2220488.7504462064</c:v>
                </c:pt>
                <c:pt idx="42">
                  <c:v>1853002.1204771921</c:v>
                </c:pt>
                <c:pt idx="43">
                  <c:v>1536239.7350568969</c:v>
                </c:pt>
                <c:pt idx="44">
                  <c:v>1265818.724880154</c:v>
                </c:pt>
                <c:pt idx="45">
                  <c:v>1036998.4219446327</c:v>
                </c:pt>
                <c:pt idx="46">
                  <c:v>845111.74032085272</c:v>
                </c:pt>
                <c:pt idx="47">
                  <c:v>685676.28022119275</c:v>
                </c:pt>
                <c:pt idx="48">
                  <c:v>554313.87996205001</c:v>
                </c:pt>
                <c:pt idx="49">
                  <c:v>446953.43884300481</c:v>
                </c:pt>
                <c:pt idx="50">
                  <c:v>360006.8058023788</c:v>
                </c:pt>
                <c:pt idx="51">
                  <c:v>290182.24604490941</c:v>
                </c:pt>
                <c:pt idx="52">
                  <c:v>234541.42643283709</c:v>
                </c:pt>
                <c:pt idx="53">
                  <c:v>190338.82355138627</c:v>
                </c:pt>
                <c:pt idx="54">
                  <c:v>155404.42526524907</c:v>
                </c:pt>
                <c:pt idx="55">
                  <c:v>127839.95729388512</c:v>
                </c:pt>
                <c:pt idx="56">
                  <c:v>106092.12832237488</c:v>
                </c:pt>
                <c:pt idx="57">
                  <c:v>88950.041985681324</c:v>
                </c:pt>
                <c:pt idx="58">
                  <c:v>75399.392650984984</c:v>
                </c:pt>
                <c:pt idx="59">
                  <c:v>64566.20584890827</c:v>
                </c:pt>
                <c:pt idx="60">
                  <c:v>55873.625801028815</c:v>
                </c:pt>
                <c:pt idx="61">
                  <c:v>48787.596043755366</c:v>
                </c:pt>
                <c:pt idx="62">
                  <c:v>42862.198143276808</c:v>
                </c:pt>
                <c:pt idx="63">
                  <c:v>37842.841119088414</c:v>
                </c:pt>
                <c:pt idx="64">
                  <c:v>33592.533674371</c:v>
                </c:pt>
                <c:pt idx="65">
                  <c:v>29880.809002915692</c:v>
                </c:pt>
                <c:pt idx="66">
                  <c:v>26672.874747434842</c:v>
                </c:pt>
                <c:pt idx="67">
                  <c:v>23876.728687880506</c:v>
                </c:pt>
                <c:pt idx="68">
                  <c:v>21435.83055446111</c:v>
                </c:pt>
                <c:pt idx="69">
                  <c:v>19295.061535009769</c:v>
                </c:pt>
                <c:pt idx="70">
                  <c:v>17426.923681723314</c:v>
                </c:pt>
                <c:pt idx="71">
                  <c:v>15776.264965998578</c:v>
                </c:pt>
                <c:pt idx="72">
                  <c:v>14327.570624591228</c:v>
                </c:pt>
                <c:pt idx="73">
                  <c:v>13009.214416415281</c:v>
                </c:pt>
                <c:pt idx="74">
                  <c:v>11785.050486375048</c:v>
                </c:pt>
                <c:pt idx="75">
                  <c:v>10630.783269356574</c:v>
                </c:pt>
                <c:pt idx="76">
                  <c:v>9531.5436146730499</c:v>
                </c:pt>
                <c:pt idx="77">
                  <c:v>8477.3382785382819</c:v>
                </c:pt>
                <c:pt idx="78">
                  <c:v>7466.3663482462598</c:v>
                </c:pt>
                <c:pt idx="79">
                  <c:v>6503.7815680635977</c:v>
                </c:pt>
                <c:pt idx="80">
                  <c:v>5593.5783313917855</c:v>
                </c:pt>
                <c:pt idx="81">
                  <c:v>4736.2647585741506</c:v>
                </c:pt>
                <c:pt idx="82">
                  <c:v>3952.7037655473946</c:v>
                </c:pt>
                <c:pt idx="83">
                  <c:v>3256.7100298574765</c:v>
                </c:pt>
                <c:pt idx="84">
                  <c:v>2651.6006149314617</c:v>
                </c:pt>
                <c:pt idx="85">
                  <c:v>2130.5072788838656</c:v>
                </c:pt>
                <c:pt idx="86">
                  <c:v>1687.0431934247715</c:v>
                </c:pt>
                <c:pt idx="87">
                  <c:v>1314.8142588281271</c:v>
                </c:pt>
                <c:pt idx="88">
                  <c:v>1005.8215995002519</c:v>
                </c:pt>
                <c:pt idx="89">
                  <c:v>755.81680644821995</c:v>
                </c:pt>
                <c:pt idx="90">
                  <c:v>556.39332423469602</c:v>
                </c:pt>
                <c:pt idx="91">
                  <c:v>400.235339475145</c:v>
                </c:pt>
                <c:pt idx="92">
                  <c:v>280.73664467952301</c:v>
                </c:pt>
                <c:pt idx="93">
                  <c:v>191.55849247658099</c:v>
                </c:pt>
                <c:pt idx="94">
                  <c:v>126.810718219618</c:v>
                </c:pt>
                <c:pt idx="95">
                  <c:v>81.196638181271794</c:v>
                </c:pt>
                <c:pt idx="96">
                  <c:v>50.110825885582102</c:v>
                </c:pt>
                <c:pt idx="97">
                  <c:v>29.6886369949626</c:v>
                </c:pt>
                <c:pt idx="98">
                  <c:v>16.8068957840925</c:v>
                </c:pt>
                <c:pt idx="99">
                  <c:v>9.0416214693943608</c:v>
                </c:pt>
              </c:numCache>
            </c:numRef>
          </c:val>
        </c:ser>
        <c:dLbls>
          <c:showLegendKey val="0"/>
          <c:showVal val="0"/>
          <c:showCatName val="0"/>
          <c:showSerName val="0"/>
          <c:showPercent val="0"/>
          <c:showBubbleSize val="0"/>
        </c:dLbls>
        <c:gapWidth val="150"/>
        <c:overlap val="100"/>
        <c:axId val="229511880"/>
        <c:axId val="229512272"/>
      </c:barChart>
      <c:catAx>
        <c:axId val="229511880"/>
        <c:scaling>
          <c:orientation val="minMax"/>
        </c:scaling>
        <c:delete val="0"/>
        <c:axPos val="b"/>
        <c:numFmt formatCode="General" sourceLinked="1"/>
        <c:majorTickMark val="out"/>
        <c:minorTickMark val="none"/>
        <c:tickLblPos val="nextTo"/>
        <c:txPr>
          <a:bodyPr/>
          <a:lstStyle/>
          <a:p>
            <a:pPr>
              <a:defRPr sz="20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229512272"/>
        <c:crosses val="autoZero"/>
        <c:auto val="1"/>
        <c:lblAlgn val="ctr"/>
        <c:lblOffset val="100"/>
        <c:tickLblSkip val="8"/>
        <c:noMultiLvlLbl val="0"/>
      </c:catAx>
      <c:valAx>
        <c:axId val="229512272"/>
        <c:scaling>
          <c:orientation val="minMax"/>
        </c:scaling>
        <c:delete val="0"/>
        <c:axPos val="l"/>
        <c:majorGridlines/>
        <c:numFmt formatCode="General" sourceLinked="1"/>
        <c:majorTickMark val="out"/>
        <c:minorTickMark val="none"/>
        <c:tickLblPos val="nextTo"/>
        <c:txPr>
          <a:bodyPr/>
          <a:lstStyle/>
          <a:p>
            <a:pPr>
              <a:defRPr sz="20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229511880"/>
        <c:crosses val="autoZero"/>
        <c:crossBetween val="between"/>
        <c:dispUnits>
          <c:builtInUnit val="millions"/>
        </c:dispUnits>
      </c:valAx>
    </c:plotArea>
    <c:legend>
      <c:legendPos val="r"/>
      <c:layout>
        <c:manualLayout>
          <c:xMode val="edge"/>
          <c:yMode val="edge"/>
          <c:x val="0.57267176078281634"/>
          <c:y val="0.21740999879456821"/>
          <c:w val="0.40603413092691265"/>
          <c:h val="0.41773053882800582"/>
        </c:manualLayout>
      </c:layout>
      <c:overlay val="1"/>
      <c:txPr>
        <a:bodyPr/>
        <a:lstStyle/>
        <a:p>
          <a:pPr>
            <a:defRPr sz="200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4163771293081"/>
          <c:y val="4.583333333333333E-2"/>
          <c:w val="0.81969350666711904"/>
          <c:h val="0.74496525848979733"/>
        </c:manualLayout>
      </c:layout>
      <c:lineChart>
        <c:grouping val="standard"/>
        <c:varyColors val="0"/>
        <c:ser>
          <c:idx val="1"/>
          <c:order val="0"/>
          <c:tx>
            <c:v>80% growth strategy</c:v>
          </c:tx>
          <c:spPr>
            <a:ln w="28575" cap="rnd">
              <a:solidFill>
                <a:srgbClr val="7D7D7D"/>
              </a:solidFill>
              <a:prstDash val="solid"/>
              <a:round/>
            </a:ln>
            <a:effectLst/>
          </c:spPr>
          <c:marker>
            <c:symbol val="none"/>
          </c:marker>
          <c:cat>
            <c:numRef>
              <c:f>'Funding level combined'!$K$11:$K$35</c:f>
              <c:numCache>
                <c:formatCode>General</c:formatCode>
                <c:ptCount val="2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numCache>
            </c:numRef>
          </c:cat>
          <c:val>
            <c:numRef>
              <c:f>'Funding level combined'!$L$11:$L$35</c:f>
              <c:numCache>
                <c:formatCode>General</c:formatCode>
                <c:ptCount val="25"/>
                <c:pt idx="0">
                  <c:v>0.68111385039815364</c:v>
                </c:pt>
                <c:pt idx="1">
                  <c:v>0.69705815787824599</c:v>
                </c:pt>
                <c:pt idx="2">
                  <c:v>0.71300246535833833</c:v>
                </c:pt>
                <c:pt idx="3">
                  <c:v>0.72894677283843068</c:v>
                </c:pt>
                <c:pt idx="4">
                  <c:v>0.74489108031852302</c:v>
                </c:pt>
                <c:pt idx="5">
                  <c:v>0.76083538779861537</c:v>
                </c:pt>
                <c:pt idx="6">
                  <c:v>0.77677969527870772</c:v>
                </c:pt>
                <c:pt idx="7">
                  <c:v>0.79272400275880006</c:v>
                </c:pt>
                <c:pt idx="8">
                  <c:v>0.80866831023889241</c:v>
                </c:pt>
                <c:pt idx="9">
                  <c:v>0.82461261771898475</c:v>
                </c:pt>
                <c:pt idx="10">
                  <c:v>0.8405569251990771</c:v>
                </c:pt>
                <c:pt idx="11">
                  <c:v>0.85650123267916944</c:v>
                </c:pt>
                <c:pt idx="12">
                  <c:v>0.87244554015926179</c:v>
                </c:pt>
                <c:pt idx="13">
                  <c:v>0.88838984763935414</c:v>
                </c:pt>
                <c:pt idx="14">
                  <c:v>0.90433415511944648</c:v>
                </c:pt>
                <c:pt idx="15">
                  <c:v>0.92027846259953883</c:v>
                </c:pt>
                <c:pt idx="16">
                  <c:v>0.93622277007963117</c:v>
                </c:pt>
                <c:pt idx="17">
                  <c:v>0.95216707755972352</c:v>
                </c:pt>
                <c:pt idx="18">
                  <c:v>0.96811138503981586</c:v>
                </c:pt>
                <c:pt idx="19">
                  <c:v>0.98405569251990821</c:v>
                </c:pt>
                <c:pt idx="20">
                  <c:v>1.0000000000000004</c:v>
                </c:pt>
              </c:numCache>
            </c:numRef>
          </c:val>
          <c:smooth val="0"/>
        </c:ser>
        <c:dLbls>
          <c:showLegendKey val="0"/>
          <c:showVal val="0"/>
          <c:showCatName val="0"/>
          <c:showSerName val="0"/>
          <c:showPercent val="0"/>
          <c:showBubbleSize val="0"/>
        </c:dLbls>
        <c:smooth val="0"/>
        <c:axId val="156437672"/>
        <c:axId val="156438056"/>
      </c:lineChart>
      <c:dateAx>
        <c:axId val="1564376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Year</a:t>
                </a:r>
              </a:p>
            </c:rich>
          </c:tx>
          <c:layout>
            <c:manualLayout>
              <c:xMode val="edge"/>
              <c:yMode val="edge"/>
              <c:x val="0.50578281656915602"/>
              <c:y val="0.92810433070866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438056"/>
        <c:crosses val="autoZero"/>
        <c:auto val="0"/>
        <c:lblOffset val="100"/>
        <c:baseTimeUnit val="days"/>
        <c:majorUnit val="2"/>
        <c:majorTimeUnit val="days"/>
        <c:minorUnit val="2"/>
      </c:dateAx>
      <c:valAx>
        <c:axId val="156438056"/>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Funding</a:t>
                </a:r>
                <a:r>
                  <a:rPr lang="en-GB" sz="1400" baseline="0" dirty="0"/>
                  <a:t> level</a:t>
                </a:r>
                <a:endParaRPr lang="en-GB"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437672"/>
        <c:crossesAt val="1"/>
        <c:crossBetween val="midCat"/>
      </c:valAx>
      <c:spPr>
        <a:noFill/>
        <a:ln>
          <a:noFill/>
        </a:ln>
        <a:effectLst/>
      </c:spPr>
    </c:plotArea>
    <c:legend>
      <c:legendPos val="b"/>
      <c:layout>
        <c:manualLayout>
          <c:xMode val="edge"/>
          <c:yMode val="edge"/>
          <c:x val="0.33696221147614536"/>
          <c:y val="0.55393324352849693"/>
          <c:w val="0.61873635951744299"/>
          <c:h val="0.142463968649947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4163771293081"/>
          <c:y val="4.583333333333333E-2"/>
          <c:w val="0.81969350666711904"/>
          <c:h val="0.74496525848979733"/>
        </c:manualLayout>
      </c:layout>
      <c:lineChart>
        <c:grouping val="standard"/>
        <c:varyColors val="0"/>
        <c:ser>
          <c:idx val="1"/>
          <c:order val="0"/>
          <c:tx>
            <c:v>80% growth strategy</c:v>
          </c:tx>
          <c:spPr>
            <a:ln w="28575" cap="rnd">
              <a:solidFill>
                <a:srgbClr val="7D7D7D"/>
              </a:solidFill>
              <a:prstDash val="solid"/>
              <a:round/>
            </a:ln>
            <a:effectLst/>
          </c:spPr>
          <c:marker>
            <c:symbol val="none"/>
          </c:marker>
          <c:cat>
            <c:numRef>
              <c:f>'Funding level combined'!$K$11:$K$35</c:f>
              <c:numCache>
                <c:formatCode>General</c:formatCode>
                <c:ptCount val="2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numCache>
            </c:numRef>
          </c:cat>
          <c:val>
            <c:numRef>
              <c:f>'Funding level combined'!$L$11:$L$35</c:f>
              <c:numCache>
                <c:formatCode>General</c:formatCode>
                <c:ptCount val="25"/>
                <c:pt idx="0">
                  <c:v>0.68111385039815364</c:v>
                </c:pt>
                <c:pt idx="1">
                  <c:v>0.69705815787824599</c:v>
                </c:pt>
                <c:pt idx="2">
                  <c:v>0.71300246535833833</c:v>
                </c:pt>
                <c:pt idx="3">
                  <c:v>0.72894677283843068</c:v>
                </c:pt>
                <c:pt idx="4">
                  <c:v>0.74489108031852302</c:v>
                </c:pt>
                <c:pt idx="5">
                  <c:v>0.76083538779861537</c:v>
                </c:pt>
                <c:pt idx="6">
                  <c:v>0.77677969527870772</c:v>
                </c:pt>
                <c:pt idx="7">
                  <c:v>0.79272400275880006</c:v>
                </c:pt>
                <c:pt idx="8">
                  <c:v>0.80866831023889241</c:v>
                </c:pt>
                <c:pt idx="9">
                  <c:v>0.82461261771898475</c:v>
                </c:pt>
                <c:pt idx="10">
                  <c:v>0.8405569251990771</c:v>
                </c:pt>
                <c:pt idx="11">
                  <c:v>0.85650123267916944</c:v>
                </c:pt>
                <c:pt idx="12">
                  <c:v>0.87244554015926179</c:v>
                </c:pt>
                <c:pt idx="13">
                  <c:v>0.88838984763935414</c:v>
                </c:pt>
                <c:pt idx="14">
                  <c:v>0.90433415511944648</c:v>
                </c:pt>
                <c:pt idx="15">
                  <c:v>0.92027846259953883</c:v>
                </c:pt>
                <c:pt idx="16">
                  <c:v>0.93622277007963117</c:v>
                </c:pt>
                <c:pt idx="17">
                  <c:v>0.95216707755972352</c:v>
                </c:pt>
                <c:pt idx="18">
                  <c:v>0.96811138503981586</c:v>
                </c:pt>
                <c:pt idx="19">
                  <c:v>0.98405569251990821</c:v>
                </c:pt>
                <c:pt idx="20">
                  <c:v>1.0000000000000004</c:v>
                </c:pt>
              </c:numCache>
            </c:numRef>
          </c:val>
          <c:smooth val="0"/>
        </c:ser>
        <c:dLbls>
          <c:showLegendKey val="0"/>
          <c:showVal val="0"/>
          <c:showCatName val="0"/>
          <c:showSerName val="0"/>
          <c:showPercent val="0"/>
          <c:showBubbleSize val="0"/>
        </c:dLbls>
        <c:smooth val="0"/>
        <c:axId val="156217608"/>
        <c:axId val="156217992"/>
      </c:lineChart>
      <c:dateAx>
        <c:axId val="156217608"/>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dirty="0"/>
                  <a:t>Year</a:t>
                </a:r>
              </a:p>
            </c:rich>
          </c:tx>
          <c:layout>
            <c:manualLayout>
              <c:xMode val="edge"/>
              <c:yMode val="edge"/>
              <c:x val="0.50578281656915602"/>
              <c:y val="0.9281043307086613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6217992"/>
        <c:crosses val="autoZero"/>
        <c:auto val="0"/>
        <c:lblOffset val="100"/>
        <c:baseTimeUnit val="days"/>
        <c:majorUnit val="2"/>
        <c:majorTimeUnit val="days"/>
        <c:minorUnit val="2"/>
      </c:dateAx>
      <c:valAx>
        <c:axId val="156217992"/>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dirty="0"/>
                  <a:t>Funding</a:t>
                </a:r>
                <a:r>
                  <a:rPr lang="en-GB" sz="800" baseline="0" dirty="0"/>
                  <a:t> level</a:t>
                </a:r>
                <a:endParaRPr lang="en-GB" sz="800" dirty="0"/>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6217608"/>
        <c:crossesAt val="1"/>
        <c:crossBetween val="midCat"/>
      </c:valAx>
      <c:spPr>
        <a:noFill/>
        <a:ln>
          <a:noFill/>
        </a:ln>
        <a:effectLst/>
      </c:spPr>
    </c:plotArea>
    <c:legend>
      <c:legendPos val="b"/>
      <c:layout>
        <c:manualLayout>
          <c:xMode val="edge"/>
          <c:yMode val="edge"/>
          <c:x val="0.33696221147614536"/>
          <c:y val="0.55393324352849693"/>
          <c:w val="0.61873635951744299"/>
          <c:h val="0.142463968649947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94A47-75AD-4553-BEA3-66B6B86855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6EA9DD5-05AA-481E-B9B7-DECC6F95B200}">
      <dgm:prSet phldrT="[Text]"/>
      <dgm:spPr/>
      <dgm:t>
        <a:bodyPr/>
        <a:lstStyle/>
        <a:p>
          <a:r>
            <a:rPr lang="en-GB" dirty="0" smtClean="0"/>
            <a:t>What is our funding target?</a:t>
          </a:r>
          <a:endParaRPr lang="en-GB" dirty="0"/>
        </a:p>
      </dgm:t>
    </dgm:pt>
    <dgm:pt modelId="{2A956CE4-D0DE-42EB-BE6D-244090E32C8B}" type="parTrans" cxnId="{89FEB936-FC2A-4AEF-B7CF-49E48A6984FD}">
      <dgm:prSet/>
      <dgm:spPr/>
      <dgm:t>
        <a:bodyPr/>
        <a:lstStyle/>
        <a:p>
          <a:endParaRPr lang="en-GB"/>
        </a:p>
      </dgm:t>
    </dgm:pt>
    <dgm:pt modelId="{F1CF8F6C-5DF8-4EFF-AEC9-C38D76F18901}" type="sibTrans" cxnId="{89FEB936-FC2A-4AEF-B7CF-49E48A6984FD}">
      <dgm:prSet/>
      <dgm:spPr/>
      <dgm:t>
        <a:bodyPr/>
        <a:lstStyle/>
        <a:p>
          <a:endParaRPr lang="en-GB" dirty="0"/>
        </a:p>
      </dgm:t>
    </dgm:pt>
    <dgm:pt modelId="{DBB9DD09-211C-44C9-A92C-05A226C79212}">
      <dgm:prSet phldrT="[Text]"/>
      <dgm:spPr/>
      <dgm:t>
        <a:bodyPr/>
        <a:lstStyle/>
        <a:p>
          <a:r>
            <a:rPr lang="en-GB" dirty="0" smtClean="0"/>
            <a:t>How long do we want to give ourselves to get to the target?</a:t>
          </a:r>
          <a:endParaRPr lang="en-GB" dirty="0"/>
        </a:p>
      </dgm:t>
    </dgm:pt>
    <dgm:pt modelId="{FC57C01B-4E7E-4312-B4A5-F788372ADF06}" type="parTrans" cxnId="{1EB344F6-53F1-4DFE-9BEE-E8BE4D98B233}">
      <dgm:prSet/>
      <dgm:spPr/>
      <dgm:t>
        <a:bodyPr/>
        <a:lstStyle/>
        <a:p>
          <a:endParaRPr lang="en-GB"/>
        </a:p>
      </dgm:t>
    </dgm:pt>
    <dgm:pt modelId="{DC194A3E-C4FC-4A5F-A993-60E4645796C5}" type="sibTrans" cxnId="{1EB344F6-53F1-4DFE-9BEE-E8BE4D98B233}">
      <dgm:prSet/>
      <dgm:spPr/>
      <dgm:t>
        <a:bodyPr/>
        <a:lstStyle/>
        <a:p>
          <a:endParaRPr lang="en-GB" dirty="0"/>
        </a:p>
      </dgm:t>
    </dgm:pt>
    <dgm:pt modelId="{5ABE6327-27F2-49A8-92F0-0874712BB7E1}">
      <dgm:prSet phldrT="[Text]"/>
      <dgm:spPr/>
      <dgm:t>
        <a:bodyPr/>
        <a:lstStyle/>
        <a:p>
          <a:r>
            <a:rPr lang="en-GB" dirty="0" smtClean="0"/>
            <a:t>How sure do we want to be that we hit the target?</a:t>
          </a:r>
          <a:endParaRPr lang="en-GB" dirty="0"/>
        </a:p>
      </dgm:t>
    </dgm:pt>
    <dgm:pt modelId="{E4C87085-0764-4043-A10C-F877FCDDDAA7}" type="parTrans" cxnId="{D14885AB-D642-4A00-AB6E-943BDF84114C}">
      <dgm:prSet/>
      <dgm:spPr/>
      <dgm:t>
        <a:bodyPr/>
        <a:lstStyle/>
        <a:p>
          <a:endParaRPr lang="en-GB"/>
        </a:p>
      </dgm:t>
    </dgm:pt>
    <dgm:pt modelId="{B2F67CE4-0AA5-492F-AEB0-12FD419A4028}" type="sibTrans" cxnId="{D14885AB-D642-4A00-AB6E-943BDF84114C}">
      <dgm:prSet/>
      <dgm:spPr/>
      <dgm:t>
        <a:bodyPr/>
        <a:lstStyle/>
        <a:p>
          <a:endParaRPr lang="en-GB"/>
        </a:p>
      </dgm:t>
    </dgm:pt>
    <dgm:pt modelId="{63D6129E-5352-41D6-8D10-64FBFC2C66F1}" type="pres">
      <dgm:prSet presAssocID="{67794A47-75AD-4553-BEA3-66B6B8685583}" presName="outerComposite" presStyleCnt="0">
        <dgm:presLayoutVars>
          <dgm:chMax val="5"/>
          <dgm:dir/>
          <dgm:resizeHandles val="exact"/>
        </dgm:presLayoutVars>
      </dgm:prSet>
      <dgm:spPr/>
      <dgm:t>
        <a:bodyPr/>
        <a:lstStyle/>
        <a:p>
          <a:endParaRPr lang="en-GB"/>
        </a:p>
      </dgm:t>
    </dgm:pt>
    <dgm:pt modelId="{D4E4AD91-8B0F-4D82-B4EF-A80A431FF1E0}" type="pres">
      <dgm:prSet presAssocID="{67794A47-75AD-4553-BEA3-66B6B8685583}" presName="dummyMaxCanvas" presStyleCnt="0">
        <dgm:presLayoutVars/>
      </dgm:prSet>
      <dgm:spPr/>
    </dgm:pt>
    <dgm:pt modelId="{2A7A2279-FFB7-4C41-9B40-0029C2DFE8A9}" type="pres">
      <dgm:prSet presAssocID="{67794A47-75AD-4553-BEA3-66B6B8685583}" presName="ThreeNodes_1" presStyleLbl="node1" presStyleIdx="0" presStyleCnt="3">
        <dgm:presLayoutVars>
          <dgm:bulletEnabled val="1"/>
        </dgm:presLayoutVars>
      </dgm:prSet>
      <dgm:spPr/>
      <dgm:t>
        <a:bodyPr/>
        <a:lstStyle/>
        <a:p>
          <a:endParaRPr lang="en-GB"/>
        </a:p>
      </dgm:t>
    </dgm:pt>
    <dgm:pt modelId="{068C0DC0-425A-4FA4-AB76-BDC8C330A224}" type="pres">
      <dgm:prSet presAssocID="{67794A47-75AD-4553-BEA3-66B6B8685583}" presName="ThreeNodes_2" presStyleLbl="node1" presStyleIdx="1" presStyleCnt="3">
        <dgm:presLayoutVars>
          <dgm:bulletEnabled val="1"/>
        </dgm:presLayoutVars>
      </dgm:prSet>
      <dgm:spPr/>
      <dgm:t>
        <a:bodyPr/>
        <a:lstStyle/>
        <a:p>
          <a:endParaRPr lang="en-GB"/>
        </a:p>
      </dgm:t>
    </dgm:pt>
    <dgm:pt modelId="{392F7F2F-FCB1-4B09-9821-381936FF1BDC}" type="pres">
      <dgm:prSet presAssocID="{67794A47-75AD-4553-BEA3-66B6B8685583}" presName="ThreeNodes_3" presStyleLbl="node1" presStyleIdx="2" presStyleCnt="3">
        <dgm:presLayoutVars>
          <dgm:bulletEnabled val="1"/>
        </dgm:presLayoutVars>
      </dgm:prSet>
      <dgm:spPr/>
      <dgm:t>
        <a:bodyPr/>
        <a:lstStyle/>
        <a:p>
          <a:endParaRPr lang="en-GB"/>
        </a:p>
      </dgm:t>
    </dgm:pt>
    <dgm:pt modelId="{787E0B4F-8739-4476-A9BE-3EF54C832E14}" type="pres">
      <dgm:prSet presAssocID="{67794A47-75AD-4553-BEA3-66B6B8685583}" presName="ThreeConn_1-2" presStyleLbl="fgAccFollowNode1" presStyleIdx="0" presStyleCnt="2">
        <dgm:presLayoutVars>
          <dgm:bulletEnabled val="1"/>
        </dgm:presLayoutVars>
      </dgm:prSet>
      <dgm:spPr/>
      <dgm:t>
        <a:bodyPr/>
        <a:lstStyle/>
        <a:p>
          <a:endParaRPr lang="en-GB"/>
        </a:p>
      </dgm:t>
    </dgm:pt>
    <dgm:pt modelId="{8EDDC71A-D65B-4B71-9080-BDEA0E1EB782}" type="pres">
      <dgm:prSet presAssocID="{67794A47-75AD-4553-BEA3-66B6B8685583}" presName="ThreeConn_2-3" presStyleLbl="fgAccFollowNode1" presStyleIdx="1" presStyleCnt="2">
        <dgm:presLayoutVars>
          <dgm:bulletEnabled val="1"/>
        </dgm:presLayoutVars>
      </dgm:prSet>
      <dgm:spPr/>
      <dgm:t>
        <a:bodyPr/>
        <a:lstStyle/>
        <a:p>
          <a:endParaRPr lang="en-GB"/>
        </a:p>
      </dgm:t>
    </dgm:pt>
    <dgm:pt modelId="{E09ADDD3-6D0F-4610-A8E9-AB277D40D737}" type="pres">
      <dgm:prSet presAssocID="{67794A47-75AD-4553-BEA3-66B6B8685583}" presName="ThreeNodes_1_text" presStyleLbl="node1" presStyleIdx="2" presStyleCnt="3">
        <dgm:presLayoutVars>
          <dgm:bulletEnabled val="1"/>
        </dgm:presLayoutVars>
      </dgm:prSet>
      <dgm:spPr/>
      <dgm:t>
        <a:bodyPr/>
        <a:lstStyle/>
        <a:p>
          <a:endParaRPr lang="en-GB"/>
        </a:p>
      </dgm:t>
    </dgm:pt>
    <dgm:pt modelId="{BBC4DE7B-93DD-430D-9AD3-4262DF443416}" type="pres">
      <dgm:prSet presAssocID="{67794A47-75AD-4553-BEA3-66B6B8685583}" presName="ThreeNodes_2_text" presStyleLbl="node1" presStyleIdx="2" presStyleCnt="3">
        <dgm:presLayoutVars>
          <dgm:bulletEnabled val="1"/>
        </dgm:presLayoutVars>
      </dgm:prSet>
      <dgm:spPr/>
      <dgm:t>
        <a:bodyPr/>
        <a:lstStyle/>
        <a:p>
          <a:endParaRPr lang="en-GB"/>
        </a:p>
      </dgm:t>
    </dgm:pt>
    <dgm:pt modelId="{F3765ADE-E50B-4564-84EA-A3B96848EA28}" type="pres">
      <dgm:prSet presAssocID="{67794A47-75AD-4553-BEA3-66B6B8685583}" presName="ThreeNodes_3_text" presStyleLbl="node1" presStyleIdx="2" presStyleCnt="3">
        <dgm:presLayoutVars>
          <dgm:bulletEnabled val="1"/>
        </dgm:presLayoutVars>
      </dgm:prSet>
      <dgm:spPr/>
      <dgm:t>
        <a:bodyPr/>
        <a:lstStyle/>
        <a:p>
          <a:endParaRPr lang="en-GB"/>
        </a:p>
      </dgm:t>
    </dgm:pt>
  </dgm:ptLst>
  <dgm:cxnLst>
    <dgm:cxn modelId="{90895A63-4E8D-476E-9F26-C4628100A987}" type="presOf" srcId="{E6EA9DD5-05AA-481E-B9B7-DECC6F95B200}" destId="{E09ADDD3-6D0F-4610-A8E9-AB277D40D737}" srcOrd="1" destOrd="0" presId="urn:microsoft.com/office/officeart/2005/8/layout/vProcess5"/>
    <dgm:cxn modelId="{1200BB34-2E21-47AC-A54B-5BFBA1E4D0AB}" type="presOf" srcId="{DBB9DD09-211C-44C9-A92C-05A226C79212}" destId="{BBC4DE7B-93DD-430D-9AD3-4262DF443416}" srcOrd="1" destOrd="0" presId="urn:microsoft.com/office/officeart/2005/8/layout/vProcess5"/>
    <dgm:cxn modelId="{D152E65D-2D09-4B7A-86E2-3332A4F8352C}" type="presOf" srcId="{67794A47-75AD-4553-BEA3-66B6B8685583}" destId="{63D6129E-5352-41D6-8D10-64FBFC2C66F1}" srcOrd="0" destOrd="0" presId="urn:microsoft.com/office/officeart/2005/8/layout/vProcess5"/>
    <dgm:cxn modelId="{8E6D58C6-0B90-4288-925A-DE7B8D58AFD7}" type="presOf" srcId="{F1CF8F6C-5DF8-4EFF-AEC9-C38D76F18901}" destId="{787E0B4F-8739-4476-A9BE-3EF54C832E14}" srcOrd="0" destOrd="0" presId="urn:microsoft.com/office/officeart/2005/8/layout/vProcess5"/>
    <dgm:cxn modelId="{38AB11FA-63AB-4EB1-B963-FD8D0F5AF6BF}" type="presOf" srcId="{DBB9DD09-211C-44C9-A92C-05A226C79212}" destId="{068C0DC0-425A-4FA4-AB76-BDC8C330A224}" srcOrd="0" destOrd="0" presId="urn:microsoft.com/office/officeart/2005/8/layout/vProcess5"/>
    <dgm:cxn modelId="{DC98102E-0D00-48AA-A552-4C51194B64E3}" type="presOf" srcId="{5ABE6327-27F2-49A8-92F0-0874712BB7E1}" destId="{392F7F2F-FCB1-4B09-9821-381936FF1BDC}" srcOrd="0" destOrd="0" presId="urn:microsoft.com/office/officeart/2005/8/layout/vProcess5"/>
    <dgm:cxn modelId="{D14885AB-D642-4A00-AB6E-943BDF84114C}" srcId="{67794A47-75AD-4553-BEA3-66B6B8685583}" destId="{5ABE6327-27F2-49A8-92F0-0874712BB7E1}" srcOrd="2" destOrd="0" parTransId="{E4C87085-0764-4043-A10C-F877FCDDDAA7}" sibTransId="{B2F67CE4-0AA5-492F-AEB0-12FD419A4028}"/>
    <dgm:cxn modelId="{1EB344F6-53F1-4DFE-9BEE-E8BE4D98B233}" srcId="{67794A47-75AD-4553-BEA3-66B6B8685583}" destId="{DBB9DD09-211C-44C9-A92C-05A226C79212}" srcOrd="1" destOrd="0" parTransId="{FC57C01B-4E7E-4312-B4A5-F788372ADF06}" sibTransId="{DC194A3E-C4FC-4A5F-A993-60E4645796C5}"/>
    <dgm:cxn modelId="{05E10ADD-3D53-416C-B61C-DFC4CF92D929}" type="presOf" srcId="{E6EA9DD5-05AA-481E-B9B7-DECC6F95B200}" destId="{2A7A2279-FFB7-4C41-9B40-0029C2DFE8A9}" srcOrd="0" destOrd="0" presId="urn:microsoft.com/office/officeart/2005/8/layout/vProcess5"/>
    <dgm:cxn modelId="{B0F618CB-3E6F-4DEB-923C-2E3439388049}" type="presOf" srcId="{DC194A3E-C4FC-4A5F-A993-60E4645796C5}" destId="{8EDDC71A-D65B-4B71-9080-BDEA0E1EB782}" srcOrd="0" destOrd="0" presId="urn:microsoft.com/office/officeart/2005/8/layout/vProcess5"/>
    <dgm:cxn modelId="{89FEB936-FC2A-4AEF-B7CF-49E48A6984FD}" srcId="{67794A47-75AD-4553-BEA3-66B6B8685583}" destId="{E6EA9DD5-05AA-481E-B9B7-DECC6F95B200}" srcOrd="0" destOrd="0" parTransId="{2A956CE4-D0DE-42EB-BE6D-244090E32C8B}" sibTransId="{F1CF8F6C-5DF8-4EFF-AEC9-C38D76F18901}"/>
    <dgm:cxn modelId="{9A6E95E4-D2D5-4F45-954F-5388FF5AB8C1}" type="presOf" srcId="{5ABE6327-27F2-49A8-92F0-0874712BB7E1}" destId="{F3765ADE-E50B-4564-84EA-A3B96848EA28}" srcOrd="1" destOrd="0" presId="urn:microsoft.com/office/officeart/2005/8/layout/vProcess5"/>
    <dgm:cxn modelId="{830A2B73-F6F6-46CF-8A55-87CDB1C24C8F}" type="presParOf" srcId="{63D6129E-5352-41D6-8D10-64FBFC2C66F1}" destId="{D4E4AD91-8B0F-4D82-B4EF-A80A431FF1E0}" srcOrd="0" destOrd="0" presId="urn:microsoft.com/office/officeart/2005/8/layout/vProcess5"/>
    <dgm:cxn modelId="{A65ACAD9-CBF7-425A-AC36-5B3B76819744}" type="presParOf" srcId="{63D6129E-5352-41D6-8D10-64FBFC2C66F1}" destId="{2A7A2279-FFB7-4C41-9B40-0029C2DFE8A9}" srcOrd="1" destOrd="0" presId="urn:microsoft.com/office/officeart/2005/8/layout/vProcess5"/>
    <dgm:cxn modelId="{A0604736-5564-4F8A-BBAE-B7FBFABCA13D}" type="presParOf" srcId="{63D6129E-5352-41D6-8D10-64FBFC2C66F1}" destId="{068C0DC0-425A-4FA4-AB76-BDC8C330A224}" srcOrd="2" destOrd="0" presId="urn:microsoft.com/office/officeart/2005/8/layout/vProcess5"/>
    <dgm:cxn modelId="{82A2EA66-C2D4-4E25-BD16-727DAE00D13C}" type="presParOf" srcId="{63D6129E-5352-41D6-8D10-64FBFC2C66F1}" destId="{392F7F2F-FCB1-4B09-9821-381936FF1BDC}" srcOrd="3" destOrd="0" presId="urn:microsoft.com/office/officeart/2005/8/layout/vProcess5"/>
    <dgm:cxn modelId="{2721CCC2-4A65-4EA1-87BF-86F906EFC8D7}" type="presParOf" srcId="{63D6129E-5352-41D6-8D10-64FBFC2C66F1}" destId="{787E0B4F-8739-4476-A9BE-3EF54C832E14}" srcOrd="4" destOrd="0" presId="urn:microsoft.com/office/officeart/2005/8/layout/vProcess5"/>
    <dgm:cxn modelId="{9A31CB46-7AA0-4F03-8AD1-9E1DCFF98294}" type="presParOf" srcId="{63D6129E-5352-41D6-8D10-64FBFC2C66F1}" destId="{8EDDC71A-D65B-4B71-9080-BDEA0E1EB782}" srcOrd="5" destOrd="0" presId="urn:microsoft.com/office/officeart/2005/8/layout/vProcess5"/>
    <dgm:cxn modelId="{295701D1-AD84-41F0-89EA-03E355AF918D}" type="presParOf" srcId="{63D6129E-5352-41D6-8D10-64FBFC2C66F1}" destId="{E09ADDD3-6D0F-4610-A8E9-AB277D40D737}" srcOrd="6" destOrd="0" presId="urn:microsoft.com/office/officeart/2005/8/layout/vProcess5"/>
    <dgm:cxn modelId="{F93C72F2-B690-4532-95D0-F7373C80A2FB}" type="presParOf" srcId="{63D6129E-5352-41D6-8D10-64FBFC2C66F1}" destId="{BBC4DE7B-93DD-430D-9AD3-4262DF443416}" srcOrd="7" destOrd="0" presId="urn:microsoft.com/office/officeart/2005/8/layout/vProcess5"/>
    <dgm:cxn modelId="{F742E28C-4574-4193-B09B-AD9D680123B8}" type="presParOf" srcId="{63D6129E-5352-41D6-8D10-64FBFC2C66F1}" destId="{F3765ADE-E50B-4564-84EA-A3B96848EA2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AC8CB-47E3-4148-B412-040F91C774A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7278CB92-6C48-4D2A-886A-58D75C821891}">
      <dgm:prSet phldrT="[Text]"/>
      <dgm:spPr/>
      <dgm:t>
        <a:bodyPr/>
        <a:lstStyle/>
        <a:p>
          <a:endParaRPr lang="en-GB" dirty="0" smtClean="0"/>
        </a:p>
        <a:p>
          <a:endParaRPr lang="en-GB" dirty="0"/>
        </a:p>
      </dgm:t>
    </dgm:pt>
    <dgm:pt modelId="{C2C26459-A528-4F41-8927-A5277E1A30D5}" type="sibTrans" cxnId="{8B9B4D19-9CBA-41ED-85AF-1C93F7B5B420}">
      <dgm:prSet/>
      <dgm:spPr/>
      <dgm:t>
        <a:bodyPr/>
        <a:lstStyle/>
        <a:p>
          <a:endParaRPr lang="en-GB"/>
        </a:p>
      </dgm:t>
    </dgm:pt>
    <dgm:pt modelId="{DEAE8868-49E5-41CB-BA76-CD1A5768C65A}" type="parTrans" cxnId="{8B9B4D19-9CBA-41ED-85AF-1C93F7B5B420}">
      <dgm:prSet/>
      <dgm:spPr/>
      <dgm:t>
        <a:bodyPr/>
        <a:lstStyle/>
        <a:p>
          <a:endParaRPr lang="en-GB"/>
        </a:p>
      </dgm:t>
    </dgm:pt>
    <dgm:pt modelId="{AFB100E4-DEBC-4A9A-8AC6-DA4317EF92FF}" type="pres">
      <dgm:prSet presAssocID="{599AC8CB-47E3-4148-B412-040F91C774AA}" presName="Name0" presStyleCnt="0">
        <dgm:presLayoutVars>
          <dgm:chMax val="7"/>
          <dgm:chPref val="5"/>
        </dgm:presLayoutVars>
      </dgm:prSet>
      <dgm:spPr/>
      <dgm:t>
        <a:bodyPr/>
        <a:lstStyle/>
        <a:p>
          <a:endParaRPr lang="en-GB"/>
        </a:p>
      </dgm:t>
    </dgm:pt>
    <dgm:pt modelId="{DFE3B1D3-C9DF-4E02-99B4-1625A873676B}" type="pres">
      <dgm:prSet presAssocID="{599AC8CB-47E3-4148-B412-040F91C774AA}" presName="arrowNode" presStyleLbl="node1" presStyleIdx="0" presStyleCnt="1"/>
      <dgm:spPr/>
    </dgm:pt>
    <dgm:pt modelId="{23C344D1-9362-418F-AF1B-5F8F32B8006E}" type="pres">
      <dgm:prSet presAssocID="{7278CB92-6C48-4D2A-886A-58D75C821891}" presName="txNode1" presStyleLbl="revTx" presStyleIdx="0" presStyleCnt="1">
        <dgm:presLayoutVars>
          <dgm:bulletEnabled val="1"/>
        </dgm:presLayoutVars>
      </dgm:prSet>
      <dgm:spPr/>
      <dgm:t>
        <a:bodyPr/>
        <a:lstStyle/>
        <a:p>
          <a:endParaRPr lang="en-GB"/>
        </a:p>
      </dgm:t>
    </dgm:pt>
  </dgm:ptLst>
  <dgm:cxnLst>
    <dgm:cxn modelId="{36BA6A36-21CB-416D-9F60-B6240AE62170}" type="presOf" srcId="{599AC8CB-47E3-4148-B412-040F91C774AA}" destId="{AFB100E4-DEBC-4A9A-8AC6-DA4317EF92FF}" srcOrd="0" destOrd="0" presId="urn:microsoft.com/office/officeart/2009/3/layout/DescendingProcess"/>
    <dgm:cxn modelId="{93AB0E21-143F-4915-BF88-4D6BD6ACC930}" type="presOf" srcId="{7278CB92-6C48-4D2A-886A-58D75C821891}" destId="{23C344D1-9362-418F-AF1B-5F8F32B8006E}" srcOrd="0" destOrd="0" presId="urn:microsoft.com/office/officeart/2009/3/layout/DescendingProcess"/>
    <dgm:cxn modelId="{8B9B4D19-9CBA-41ED-85AF-1C93F7B5B420}" srcId="{599AC8CB-47E3-4148-B412-040F91C774AA}" destId="{7278CB92-6C48-4D2A-886A-58D75C821891}" srcOrd="0" destOrd="0" parTransId="{DEAE8868-49E5-41CB-BA76-CD1A5768C65A}" sibTransId="{C2C26459-A528-4F41-8927-A5277E1A30D5}"/>
    <dgm:cxn modelId="{810F5A22-9598-4A8A-B4CC-CD1FCC3779A1}" type="presParOf" srcId="{AFB100E4-DEBC-4A9A-8AC6-DA4317EF92FF}" destId="{DFE3B1D3-C9DF-4E02-99B4-1625A873676B}" srcOrd="0" destOrd="0" presId="urn:microsoft.com/office/officeart/2009/3/layout/DescendingProcess"/>
    <dgm:cxn modelId="{43415498-0FE2-4313-9F34-F39EDE48576D}" type="presParOf" srcId="{AFB100E4-DEBC-4A9A-8AC6-DA4317EF92FF}" destId="{23C344D1-9362-418F-AF1B-5F8F32B8006E}" srcOrd="1"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2279-FFB7-4C41-9B40-0029C2DFE8A9}">
      <dsp:nvSpPr>
        <dsp:cNvPr id="0" name=""/>
        <dsp:cNvSpPr/>
      </dsp:nvSpPr>
      <dsp:spPr>
        <a:xfrm>
          <a:off x="0" y="0"/>
          <a:ext cx="6610334" cy="1495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What is our funding target?</a:t>
          </a:r>
          <a:endParaRPr lang="en-GB" sz="2900" kern="1200" dirty="0"/>
        </a:p>
      </dsp:txBody>
      <dsp:txXfrm>
        <a:off x="43796" y="43796"/>
        <a:ext cx="4996790" cy="1407706"/>
      </dsp:txXfrm>
    </dsp:sp>
    <dsp:sp modelId="{068C0DC0-425A-4FA4-AB76-BDC8C330A224}">
      <dsp:nvSpPr>
        <dsp:cNvPr id="0" name=""/>
        <dsp:cNvSpPr/>
      </dsp:nvSpPr>
      <dsp:spPr>
        <a:xfrm>
          <a:off x="583264" y="1744514"/>
          <a:ext cx="6610334" cy="1495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How long do we want to give ourselves to get to the target?</a:t>
          </a:r>
          <a:endParaRPr lang="en-GB" sz="2900" kern="1200" dirty="0"/>
        </a:p>
      </dsp:txBody>
      <dsp:txXfrm>
        <a:off x="627060" y="1788310"/>
        <a:ext cx="4967533" cy="1407706"/>
      </dsp:txXfrm>
    </dsp:sp>
    <dsp:sp modelId="{392F7F2F-FCB1-4B09-9821-381936FF1BDC}">
      <dsp:nvSpPr>
        <dsp:cNvPr id="0" name=""/>
        <dsp:cNvSpPr/>
      </dsp:nvSpPr>
      <dsp:spPr>
        <a:xfrm>
          <a:off x="1166529" y="3489029"/>
          <a:ext cx="6610334" cy="1495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How sure do we want to be that we hit the target?</a:t>
          </a:r>
          <a:endParaRPr lang="en-GB" sz="2900" kern="1200" dirty="0"/>
        </a:p>
      </dsp:txBody>
      <dsp:txXfrm>
        <a:off x="1210325" y="3532825"/>
        <a:ext cx="4967533" cy="1407706"/>
      </dsp:txXfrm>
    </dsp:sp>
    <dsp:sp modelId="{787E0B4F-8739-4476-A9BE-3EF54C832E14}">
      <dsp:nvSpPr>
        <dsp:cNvPr id="0" name=""/>
        <dsp:cNvSpPr/>
      </dsp:nvSpPr>
      <dsp:spPr>
        <a:xfrm>
          <a:off x="5638390" y="1133934"/>
          <a:ext cx="971943" cy="9719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dirty="0"/>
        </a:p>
      </dsp:txBody>
      <dsp:txXfrm>
        <a:off x="5857077" y="1133934"/>
        <a:ext cx="534569" cy="731387"/>
      </dsp:txXfrm>
    </dsp:sp>
    <dsp:sp modelId="{8EDDC71A-D65B-4B71-9080-BDEA0E1EB782}">
      <dsp:nvSpPr>
        <dsp:cNvPr id="0" name=""/>
        <dsp:cNvSpPr/>
      </dsp:nvSpPr>
      <dsp:spPr>
        <a:xfrm>
          <a:off x="6221655" y="2868480"/>
          <a:ext cx="971943" cy="9719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dirty="0"/>
        </a:p>
      </dsp:txBody>
      <dsp:txXfrm>
        <a:off x="6440342" y="2868480"/>
        <a:ext cx="534569" cy="731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3B1D3-C9DF-4E02-99B4-1625A873676B}">
      <dsp:nvSpPr>
        <dsp:cNvPr id="0" name=""/>
        <dsp:cNvSpPr/>
      </dsp:nvSpPr>
      <dsp:spPr>
        <a:xfrm rot="4396374">
          <a:off x="1713847" y="632828"/>
          <a:ext cx="2745311" cy="1914512"/>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344D1-9362-418F-AF1B-5F8F32B8006E}">
      <dsp:nvSpPr>
        <dsp:cNvPr id="0" name=""/>
        <dsp:cNvSpPr/>
      </dsp:nvSpPr>
      <dsp:spPr>
        <a:xfrm>
          <a:off x="1529810" y="0"/>
          <a:ext cx="1294329" cy="50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a:p>
      </dsp:txBody>
      <dsp:txXfrm>
        <a:off x="1529810" y="0"/>
        <a:ext cx="1294329" cy="5088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0.56106</cdr:x>
      <cdr:y>0.58148</cdr:y>
    </cdr:from>
    <cdr:to>
      <cdr:x>0.86073</cdr:x>
      <cdr:y>0.65045</cdr:y>
    </cdr:to>
    <cdr:sp macro="" textlink="">
      <cdr:nvSpPr>
        <cdr:cNvPr id="2" name="TextBox 1"/>
        <cdr:cNvSpPr txBox="1"/>
      </cdr:nvSpPr>
      <cdr:spPr>
        <a:xfrm xmlns:a="http://schemas.openxmlformats.org/drawingml/2006/main">
          <a:off x="3347864" y="1842341"/>
          <a:ext cx="1788153" cy="21850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1200" dirty="0" smtClean="0">
              <a:solidFill>
                <a:schemeClr val="tx1"/>
              </a:solidFill>
            </a:rPr>
            <a:t>Funding progression</a:t>
          </a:r>
          <a:endParaRPr lang="en-GB" sz="12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0.57385</cdr:y>
    </cdr:from>
    <cdr:to>
      <cdr:x>0.8936</cdr:x>
      <cdr:y>0.69495</cdr:y>
    </cdr:to>
    <cdr:sp macro="" textlink="">
      <cdr:nvSpPr>
        <cdr:cNvPr id="2" name="TextBox 1"/>
        <cdr:cNvSpPr txBox="1"/>
      </cdr:nvSpPr>
      <cdr:spPr>
        <a:xfrm xmlns:a="http://schemas.openxmlformats.org/drawingml/2006/main">
          <a:off x="1872208" y="1476378"/>
          <a:ext cx="1473785" cy="31156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1000" dirty="0" smtClean="0">
              <a:solidFill>
                <a:schemeClr val="tx1"/>
              </a:solidFill>
            </a:rPr>
            <a:t>Funding progression</a:t>
          </a:r>
          <a:endParaRPr lang="en-GB" sz="1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3"/>
            <a:ext cx="2945034" cy="496332"/>
          </a:xfrm>
          <a:prstGeom prst="rect">
            <a:avLst/>
          </a:prstGeom>
          <a:noFill/>
          <a:ln w="9525">
            <a:noFill/>
            <a:miter lim="800000"/>
            <a:headEnd/>
            <a:tailEnd/>
          </a:ln>
          <a:effectLst/>
        </p:spPr>
        <p:txBody>
          <a:bodyPr vert="horz" wrap="square" lIns="95540" tIns="47770" rIns="95540" bIns="47770" numCol="1" anchor="t" anchorCtr="0" compatLnSpc="1">
            <a:prstTxWarp prst="textNoShape">
              <a:avLst/>
            </a:prstTxWarp>
          </a:bodyPr>
          <a:lstStyle>
            <a:lvl1pPr defTabSz="954895">
              <a:defRPr sz="1300"/>
            </a:lvl1pPr>
          </a:lstStyle>
          <a:p>
            <a:endParaRPr lang="en-GB" dirty="0"/>
          </a:p>
        </p:txBody>
      </p:sp>
      <p:sp>
        <p:nvSpPr>
          <p:cNvPr id="10243" name="Rectangle 3"/>
          <p:cNvSpPr>
            <a:spLocks noGrp="1" noChangeArrowheads="1"/>
          </p:cNvSpPr>
          <p:nvPr>
            <p:ph type="dt" sz="quarter" idx="1"/>
          </p:nvPr>
        </p:nvSpPr>
        <p:spPr bwMode="auto">
          <a:xfrm>
            <a:off x="3851078" y="3"/>
            <a:ext cx="2945034" cy="496332"/>
          </a:xfrm>
          <a:prstGeom prst="rect">
            <a:avLst/>
          </a:prstGeom>
          <a:noFill/>
          <a:ln w="9525">
            <a:noFill/>
            <a:miter lim="800000"/>
            <a:headEnd/>
            <a:tailEnd/>
          </a:ln>
          <a:effectLst/>
        </p:spPr>
        <p:txBody>
          <a:bodyPr vert="horz" wrap="square" lIns="95540" tIns="47770" rIns="95540" bIns="47770" numCol="1" anchor="t" anchorCtr="0" compatLnSpc="1">
            <a:prstTxWarp prst="textNoShape">
              <a:avLst/>
            </a:prstTxWarp>
          </a:bodyPr>
          <a:lstStyle>
            <a:lvl1pPr algn="r" defTabSz="954895">
              <a:defRPr sz="1300"/>
            </a:lvl1pPr>
          </a:lstStyle>
          <a:p>
            <a:endParaRPr lang="en-GB" dirty="0"/>
          </a:p>
        </p:txBody>
      </p:sp>
      <p:sp>
        <p:nvSpPr>
          <p:cNvPr id="10244" name="Rectangle 4"/>
          <p:cNvSpPr>
            <a:spLocks noGrp="1" noChangeArrowheads="1"/>
          </p:cNvSpPr>
          <p:nvPr>
            <p:ph type="ftr" sz="quarter" idx="2"/>
          </p:nvPr>
        </p:nvSpPr>
        <p:spPr bwMode="auto">
          <a:xfrm>
            <a:off x="0" y="9428736"/>
            <a:ext cx="2945034" cy="496332"/>
          </a:xfrm>
          <a:prstGeom prst="rect">
            <a:avLst/>
          </a:prstGeom>
          <a:noFill/>
          <a:ln w="9525">
            <a:noFill/>
            <a:miter lim="800000"/>
            <a:headEnd/>
            <a:tailEnd/>
          </a:ln>
          <a:effectLst/>
        </p:spPr>
        <p:txBody>
          <a:bodyPr vert="horz" wrap="square" lIns="95540" tIns="47770" rIns="95540" bIns="47770" numCol="1" anchor="b" anchorCtr="0" compatLnSpc="1">
            <a:prstTxWarp prst="textNoShape">
              <a:avLst/>
            </a:prstTxWarp>
          </a:bodyPr>
          <a:lstStyle>
            <a:lvl1pPr defTabSz="954895">
              <a:defRPr sz="1300"/>
            </a:lvl1pPr>
          </a:lstStyle>
          <a:p>
            <a:endParaRPr lang="en-GB" dirty="0"/>
          </a:p>
        </p:txBody>
      </p:sp>
      <p:sp>
        <p:nvSpPr>
          <p:cNvPr id="10245" name="Rectangle 5"/>
          <p:cNvSpPr>
            <a:spLocks noGrp="1" noChangeArrowheads="1"/>
          </p:cNvSpPr>
          <p:nvPr>
            <p:ph type="sldNum" sz="quarter" idx="3"/>
          </p:nvPr>
        </p:nvSpPr>
        <p:spPr bwMode="auto">
          <a:xfrm>
            <a:off x="3851078" y="9428736"/>
            <a:ext cx="2945034" cy="496332"/>
          </a:xfrm>
          <a:prstGeom prst="rect">
            <a:avLst/>
          </a:prstGeom>
          <a:noFill/>
          <a:ln w="9525">
            <a:noFill/>
            <a:miter lim="800000"/>
            <a:headEnd/>
            <a:tailEnd/>
          </a:ln>
          <a:effectLst/>
        </p:spPr>
        <p:txBody>
          <a:bodyPr vert="horz" wrap="square" lIns="95540" tIns="47770" rIns="95540" bIns="47770" numCol="1" anchor="b" anchorCtr="0" compatLnSpc="1">
            <a:prstTxWarp prst="textNoShape">
              <a:avLst/>
            </a:prstTxWarp>
          </a:bodyPr>
          <a:lstStyle>
            <a:lvl1pPr algn="r" defTabSz="954895">
              <a:defRPr sz="1000">
                <a:solidFill>
                  <a:srgbClr val="646464"/>
                </a:solidFill>
              </a:defRPr>
            </a:lvl1pPr>
          </a:lstStyle>
          <a:p>
            <a:fld id="{9B6906C0-010E-408B-9DDD-0AB5D9594A13}" type="slidenum">
              <a:rPr lang="en-GB"/>
              <a:pPr/>
              <a:t>‹#›</a:t>
            </a:fld>
            <a:endParaRPr lang="en-GB" dirty="0"/>
          </a:p>
        </p:txBody>
      </p:sp>
    </p:spTree>
    <p:extLst>
      <p:ext uri="{BB962C8B-B14F-4D97-AF65-F5344CB8AC3E}">
        <p14:creationId xmlns:p14="http://schemas.microsoft.com/office/powerpoint/2010/main" val="379249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9224" name="Rectangle 8"/>
          <p:cNvSpPr>
            <a:spLocks noGrp="1" noChangeArrowheads="1"/>
          </p:cNvSpPr>
          <p:nvPr>
            <p:ph type="body" sz="quarter" idx="3"/>
          </p:nvPr>
        </p:nvSpPr>
        <p:spPr bwMode="auto">
          <a:xfrm>
            <a:off x="1101652" y="5034001"/>
            <a:ext cx="4991847" cy="4349186"/>
          </a:xfrm>
          <a:prstGeom prst="rect">
            <a:avLst/>
          </a:prstGeom>
          <a:noFill/>
          <a:ln w="9525">
            <a:noFill/>
            <a:miter lim="800000"/>
            <a:headEnd/>
            <a:tailEnd/>
          </a:ln>
          <a:effectLst/>
        </p:spPr>
        <p:txBody>
          <a:bodyPr vert="horz" wrap="square" lIns="97069" tIns="48534" rIns="97069" bIns="4853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5" name="Rectangle 9"/>
          <p:cNvSpPr>
            <a:spLocks noGrp="1" noChangeArrowheads="1"/>
          </p:cNvSpPr>
          <p:nvPr>
            <p:ph type="sldNum" sz="quarter" idx="5"/>
          </p:nvPr>
        </p:nvSpPr>
        <p:spPr bwMode="auto">
          <a:xfrm>
            <a:off x="5187455" y="9417743"/>
            <a:ext cx="1495989" cy="414657"/>
          </a:xfrm>
          <a:prstGeom prst="rect">
            <a:avLst/>
          </a:prstGeom>
          <a:noFill/>
          <a:ln w="9525">
            <a:noFill/>
            <a:miter lim="800000"/>
            <a:headEnd/>
            <a:tailEnd/>
          </a:ln>
          <a:effectLst/>
        </p:spPr>
        <p:txBody>
          <a:bodyPr vert="horz" wrap="square" lIns="97069" tIns="48534" rIns="97069" bIns="48534" numCol="1" anchor="b" anchorCtr="0" compatLnSpc="1">
            <a:prstTxWarp prst="textNoShape">
              <a:avLst/>
            </a:prstTxWarp>
          </a:bodyPr>
          <a:lstStyle>
            <a:lvl1pPr algn="r" defTabSz="970575" eaLnBrk="0" hangingPunct="0">
              <a:defRPr sz="1000">
                <a:solidFill>
                  <a:srgbClr val="646464"/>
                </a:solidFill>
                <a:latin typeface="Arial MT" pitchFamily="34" charset="0"/>
              </a:defRPr>
            </a:lvl1pPr>
          </a:lstStyle>
          <a:p>
            <a:fld id="{42CFBA2B-8CD4-4943-9A70-5497F4C0CF66}" type="slidenum">
              <a:rPr lang="en-GB"/>
              <a:pPr/>
              <a:t>‹#›</a:t>
            </a:fld>
            <a:endParaRPr lang="en-GB" dirty="0"/>
          </a:p>
        </p:txBody>
      </p:sp>
      <p:sp>
        <p:nvSpPr>
          <p:cNvPr id="9226" name="Line 10"/>
          <p:cNvSpPr>
            <a:spLocks noChangeShapeType="1"/>
          </p:cNvSpPr>
          <p:nvPr/>
        </p:nvSpPr>
        <p:spPr bwMode="auto">
          <a:xfrm>
            <a:off x="1170502" y="528216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27" name="Line 11"/>
          <p:cNvSpPr>
            <a:spLocks noChangeShapeType="1"/>
          </p:cNvSpPr>
          <p:nvPr/>
        </p:nvSpPr>
        <p:spPr bwMode="auto">
          <a:xfrm>
            <a:off x="1170502" y="5623001"/>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28" name="Line 12"/>
          <p:cNvSpPr>
            <a:spLocks noChangeShapeType="1"/>
          </p:cNvSpPr>
          <p:nvPr/>
        </p:nvSpPr>
        <p:spPr bwMode="auto">
          <a:xfrm>
            <a:off x="1170502" y="596226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29" name="Line 13"/>
          <p:cNvSpPr>
            <a:spLocks noChangeShapeType="1"/>
          </p:cNvSpPr>
          <p:nvPr/>
        </p:nvSpPr>
        <p:spPr bwMode="auto">
          <a:xfrm>
            <a:off x="1170502" y="629996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0" name="Line 14"/>
          <p:cNvSpPr>
            <a:spLocks noChangeShapeType="1"/>
          </p:cNvSpPr>
          <p:nvPr/>
        </p:nvSpPr>
        <p:spPr bwMode="auto">
          <a:xfrm>
            <a:off x="1170502" y="6640796"/>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1" name="Line 15"/>
          <p:cNvSpPr>
            <a:spLocks noChangeShapeType="1"/>
          </p:cNvSpPr>
          <p:nvPr/>
        </p:nvSpPr>
        <p:spPr bwMode="auto">
          <a:xfrm>
            <a:off x="1170502" y="698006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2" name="Line 16"/>
          <p:cNvSpPr>
            <a:spLocks noChangeShapeType="1"/>
          </p:cNvSpPr>
          <p:nvPr/>
        </p:nvSpPr>
        <p:spPr bwMode="auto">
          <a:xfrm>
            <a:off x="1170502" y="731932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3" name="Line 17"/>
          <p:cNvSpPr>
            <a:spLocks noChangeShapeType="1"/>
          </p:cNvSpPr>
          <p:nvPr/>
        </p:nvSpPr>
        <p:spPr bwMode="auto">
          <a:xfrm>
            <a:off x="1170502" y="7658589"/>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4" name="Line 18"/>
          <p:cNvSpPr>
            <a:spLocks noChangeShapeType="1"/>
          </p:cNvSpPr>
          <p:nvPr/>
        </p:nvSpPr>
        <p:spPr bwMode="auto">
          <a:xfrm>
            <a:off x="1170502" y="7997855"/>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5" name="Line 19"/>
          <p:cNvSpPr>
            <a:spLocks noChangeShapeType="1"/>
          </p:cNvSpPr>
          <p:nvPr/>
        </p:nvSpPr>
        <p:spPr bwMode="auto">
          <a:xfrm>
            <a:off x="1170502" y="833555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6" name="Line 20"/>
          <p:cNvSpPr>
            <a:spLocks noChangeShapeType="1"/>
          </p:cNvSpPr>
          <p:nvPr/>
        </p:nvSpPr>
        <p:spPr bwMode="auto">
          <a:xfrm>
            <a:off x="1170502" y="8677956"/>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7" name="Line 21"/>
          <p:cNvSpPr>
            <a:spLocks noChangeShapeType="1"/>
          </p:cNvSpPr>
          <p:nvPr/>
        </p:nvSpPr>
        <p:spPr bwMode="auto">
          <a:xfrm>
            <a:off x="1170502" y="9017220"/>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8" name="Line 22"/>
          <p:cNvSpPr>
            <a:spLocks noChangeShapeType="1"/>
          </p:cNvSpPr>
          <p:nvPr/>
        </p:nvSpPr>
        <p:spPr bwMode="auto">
          <a:xfrm>
            <a:off x="1170502" y="9354914"/>
            <a:ext cx="4944902" cy="0"/>
          </a:xfrm>
          <a:prstGeom prst="line">
            <a:avLst/>
          </a:prstGeom>
          <a:noFill/>
          <a:ln w="9525">
            <a:solidFill>
              <a:srgbClr val="ABABAB"/>
            </a:solidFill>
            <a:round/>
            <a:headEnd type="none" w="sm" len="sm"/>
            <a:tailEnd type="none" w="sm" len="sm"/>
          </a:ln>
          <a:effectLst/>
        </p:spPr>
        <p:txBody>
          <a:bodyPr wrap="none" lIns="90315" tIns="45157" rIns="90315" bIns="45157" anchor="ctr"/>
          <a:lstStyle/>
          <a:p>
            <a:endParaRPr lang="en-GB" dirty="0"/>
          </a:p>
        </p:txBody>
      </p:sp>
      <p:sp>
        <p:nvSpPr>
          <p:cNvPr id="9239" name="Rectangle 23"/>
          <p:cNvSpPr>
            <a:spLocks noChangeArrowheads="1"/>
          </p:cNvSpPr>
          <p:nvPr/>
        </p:nvSpPr>
        <p:spPr bwMode="auto">
          <a:xfrm>
            <a:off x="995324" y="4743427"/>
            <a:ext cx="771300" cy="298769"/>
          </a:xfrm>
          <a:prstGeom prst="rect">
            <a:avLst/>
          </a:prstGeom>
          <a:noFill/>
          <a:ln w="9525">
            <a:noFill/>
            <a:miter lim="800000"/>
            <a:headEnd/>
            <a:tailEnd/>
          </a:ln>
          <a:effectLst/>
        </p:spPr>
        <p:txBody>
          <a:bodyPr wrap="none" lIns="97742" tIns="48872" rIns="97742" bIns="48872">
            <a:spAutoFit/>
          </a:bodyPr>
          <a:lstStyle/>
          <a:p>
            <a:pPr algn="ctr" defTabSz="810642" eaLnBrk="0" hangingPunct="0"/>
            <a:r>
              <a:rPr lang="en-GB" sz="1300" b="1" dirty="0">
                <a:solidFill>
                  <a:srgbClr val="3FA6CC"/>
                </a:solidFill>
                <a:latin typeface="Arial MT" pitchFamily="34" charset="0"/>
              </a:rPr>
              <a:t>NOTES</a:t>
            </a:r>
          </a:p>
        </p:txBody>
      </p:sp>
    </p:spTree>
    <p:extLst>
      <p:ext uri="{BB962C8B-B14F-4D97-AF65-F5344CB8AC3E}">
        <p14:creationId xmlns:p14="http://schemas.microsoft.com/office/powerpoint/2010/main" val="26504821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rgbClr val="646464"/>
        </a:solidFill>
        <a:latin typeface="Arial" charset="0"/>
        <a:ea typeface="+mn-ea"/>
        <a:cs typeface="+mn-cs"/>
      </a:defRPr>
    </a:lvl1pPr>
    <a:lvl2pPr marL="457200" algn="l" rtl="0" fontAlgn="base">
      <a:spcBef>
        <a:spcPct val="30000"/>
      </a:spcBef>
      <a:spcAft>
        <a:spcPct val="0"/>
      </a:spcAft>
      <a:defRPr sz="1200" kern="1200">
        <a:solidFill>
          <a:srgbClr val="646464"/>
        </a:solidFill>
        <a:latin typeface="Arial" charset="0"/>
        <a:ea typeface="+mn-ea"/>
        <a:cs typeface="+mn-cs"/>
      </a:defRPr>
    </a:lvl2pPr>
    <a:lvl3pPr marL="914400" algn="l" rtl="0" fontAlgn="base">
      <a:spcBef>
        <a:spcPct val="30000"/>
      </a:spcBef>
      <a:spcAft>
        <a:spcPct val="0"/>
      </a:spcAft>
      <a:defRPr sz="1200" kern="1200">
        <a:solidFill>
          <a:srgbClr val="646464"/>
        </a:solidFill>
        <a:latin typeface="Arial" charset="0"/>
        <a:ea typeface="+mn-ea"/>
        <a:cs typeface="+mn-cs"/>
      </a:defRPr>
    </a:lvl3pPr>
    <a:lvl4pPr marL="1371600" algn="l" rtl="0" fontAlgn="base">
      <a:spcBef>
        <a:spcPct val="30000"/>
      </a:spcBef>
      <a:spcAft>
        <a:spcPct val="0"/>
      </a:spcAft>
      <a:defRPr sz="1200" kern="1200">
        <a:solidFill>
          <a:srgbClr val="646464"/>
        </a:solidFill>
        <a:latin typeface="Arial" charset="0"/>
        <a:ea typeface="+mn-ea"/>
        <a:cs typeface="+mn-cs"/>
      </a:defRPr>
    </a:lvl4pPr>
    <a:lvl5pPr marL="1828800" algn="l" rtl="0" fontAlgn="base">
      <a:spcBef>
        <a:spcPct val="30000"/>
      </a:spcBef>
      <a:spcAft>
        <a:spcPct val="0"/>
      </a:spcAft>
      <a:defRPr sz="1200" kern="1200">
        <a:solidFill>
          <a:srgbClr val="646464"/>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fld id="{CF3E80FF-B31C-4F72-9DD0-D7A778CAB404}" type="slidenum">
              <a:rPr lang="en-GB"/>
              <a:pPr/>
              <a:t>1</a:t>
            </a:fld>
            <a:endParaRPr lang="en-GB"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0056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Probability of achieving target in 2034, risk in 2034</a:t>
            </a:r>
          </a:p>
          <a:p>
            <a:endParaRPr lang="en-GB" dirty="0" smtClean="0"/>
          </a:p>
          <a:p>
            <a:r>
              <a:rPr lang="en-GB" dirty="0" smtClean="0"/>
              <a:t>Q:\Client Projects\Cheshire CHES01\2013 ALM\Cheshire East\130226 CHES CheshireEast New Full Cashflow ALM.xlsm @ 07/03/2013 16:19:41</a:t>
            </a:r>
          </a:p>
          <a:p>
            <a:endParaRPr lang="en-GB" dirty="0" smtClean="0"/>
          </a:p>
          <a:p>
            <a:r>
              <a:rPr lang="en-GB" dirty="0" smtClean="0"/>
              <a:t>+/- 0.5% p.a. (Current) (Scenario 1; Current; +/- 0.5% p.a. (Current); 0)</a:t>
            </a:r>
          </a:p>
          <a:p>
            <a:r>
              <a:rPr lang="en-GB" dirty="0" smtClean="0"/>
              <a:t>Fixed 23% (Current) (Scenario 3; Current; Fixed 23% (Current); 0)</a:t>
            </a:r>
          </a:p>
          <a:p>
            <a:r>
              <a:rPr lang="en-GB" dirty="0" smtClean="0"/>
              <a:t>+ 2.0%/- 1.0% p.a. (Current) (Scenario 7; Current; + 2.0%/- 1.0% p.a. (Current); 0)</a:t>
            </a:r>
          </a:p>
          <a:p>
            <a:r>
              <a:rPr lang="en-GB" dirty="0" smtClean="0"/>
              <a:t>+ 2.0%/- 1.0% p.a. with a 28% cap (Current) (Scenario 5; Current; + 2.0%/- 1.0% p.a. with a 28% cap (Current); 0)</a:t>
            </a:r>
          </a:p>
          <a:p>
            <a:r>
              <a:rPr lang="en-GB" dirty="0" smtClean="0"/>
              <a:t>Fixed 23% (70% growth) (Scenario 4; Alt Inv 1; Fixed 23% (70% growth); 0)</a:t>
            </a:r>
          </a:p>
          <a:p>
            <a:r>
              <a:rPr lang="en-GB" dirty="0" smtClean="0"/>
              <a:t>+ 2.0%/- 1.0% p.a. (70% growth) (Scenario 2; Alt Inv 1; + 2.0%/- 1.0% p.a. (70% growth); 0)</a:t>
            </a:r>
          </a:p>
          <a:p>
            <a:r>
              <a:rPr lang="en-GB" dirty="0" smtClean="0"/>
              <a:t>+ 2.0%/- 1.0% p.a. with a 28% cap (70% growth) (Scenario 6; Alt Inv 1; + 2.0%/- 1.0% p.a. with a 28% cap (70% growth); 0)</a:t>
            </a:r>
          </a:p>
          <a:p>
            <a:endParaRPr lang="en-GB" dirty="0"/>
          </a:p>
        </p:txBody>
      </p:sp>
      <p:sp>
        <p:nvSpPr>
          <p:cNvPr id="4" name="Slide Number Placeholder 3"/>
          <p:cNvSpPr>
            <a:spLocks noGrp="1"/>
          </p:cNvSpPr>
          <p:nvPr>
            <p:ph type="sldNum" sz="quarter" idx="10"/>
          </p:nvPr>
        </p:nvSpPr>
        <p:spPr/>
        <p:txBody>
          <a:bodyPr/>
          <a:lstStyle/>
          <a:p>
            <a:r>
              <a:rPr lang="en-GB" dirty="0" smtClean="0"/>
              <a:t>25Probability of achieving target in 2034, risk in 2034</a:t>
            </a:r>
          </a:p>
          <a:p>
            <a:endParaRPr lang="en-GB" dirty="0" smtClean="0"/>
          </a:p>
          <a:p>
            <a:r>
              <a:rPr lang="en-GB" dirty="0" smtClean="0"/>
              <a:t>Q:\Client Projects\Cheshire CHES01\2013 ALM\Cheshire East\130226 CHES CheshireEast New Full Cashflow ALM.xlsm @ 07/03/2013 16:19:41</a:t>
            </a:r>
          </a:p>
          <a:p>
            <a:endParaRPr lang="en-GB" dirty="0" smtClean="0"/>
          </a:p>
          <a:p>
            <a:r>
              <a:rPr lang="en-GB" dirty="0" smtClean="0"/>
              <a:t>+/- 0.5% p.a. (Current) (Scenario 1; Current; +/- 0.5% p.a. (Current); 0)</a:t>
            </a:r>
          </a:p>
          <a:p>
            <a:r>
              <a:rPr lang="en-GB" dirty="0" smtClean="0"/>
              <a:t>Fixed 23% (Current) (Scenario 3; Current; Fixed 23% (Current); 0)</a:t>
            </a:r>
          </a:p>
          <a:p>
            <a:r>
              <a:rPr lang="en-GB" dirty="0" smtClean="0"/>
              <a:t>+ 2.0%/- 1.0% p.a. (Current) (Scenario 7; Current; + 2.0%/- 1.0% p.a. (Current); 0)</a:t>
            </a:r>
          </a:p>
          <a:p>
            <a:r>
              <a:rPr lang="en-GB" dirty="0" smtClean="0"/>
              <a:t>+ 2.0%/- 1.0% p.a. with a 28% cap (Current) (Scenario 5; Current; + 2.0%/- 1.0% p.a. with a 28% cap (Current); 0)</a:t>
            </a:r>
          </a:p>
          <a:p>
            <a:r>
              <a:rPr lang="en-GB" dirty="0" smtClean="0"/>
              <a:t>Fixed 23% (70% growth) (Scenario 4; Alt Inv 1; Fixed 23% (70% growth); 0)</a:t>
            </a:r>
          </a:p>
          <a:p>
            <a:r>
              <a:rPr lang="en-GB" dirty="0" smtClean="0"/>
              <a:t>+ 2.0%/- 1.0% p.a. (70% growth) (Scenario 2; Alt Inv 1; + 2.0%/- 1.0% p.a. (70% growth); 0)</a:t>
            </a:r>
          </a:p>
          <a:p>
            <a:r>
              <a:rPr lang="en-GB" dirty="0" smtClean="0"/>
              <a:t>+ 2.0%/- 1.0% p.a. with a 28% cap (70% growth) (Scenario 6; Alt Inv 1; + 2.0%/- 1.0% p.a. with a 28% cap (70% growth); 0)</a:t>
            </a:r>
          </a:p>
          <a:p>
            <a:endParaRPr lang="en-GB" dirty="0"/>
          </a:p>
        </p:txBody>
      </p:sp>
    </p:spTree>
    <p:extLst>
      <p:ext uri="{BB962C8B-B14F-4D97-AF65-F5344CB8AC3E}">
        <p14:creationId xmlns:p14="http://schemas.microsoft.com/office/powerpoint/2010/main" val="353018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CFBA2B-8CD4-4943-9A70-5497F4C0CF66}" type="slidenum">
              <a:rPr lang="en-GB" smtClean="0"/>
              <a:pPr/>
              <a:t>23</a:t>
            </a:fld>
            <a:endParaRPr lang="en-GB" dirty="0"/>
          </a:p>
        </p:txBody>
      </p:sp>
    </p:spTree>
    <p:extLst>
      <p:ext uri="{BB962C8B-B14F-4D97-AF65-F5344CB8AC3E}">
        <p14:creationId xmlns:p14="http://schemas.microsoft.com/office/powerpoint/2010/main" val="372691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2CFBA2B-8CD4-4943-9A70-5497F4C0CF66}" type="slidenum">
              <a:rPr lang="en-GB" smtClean="0"/>
              <a:pPr/>
              <a:t>26</a:t>
            </a:fld>
            <a:endParaRPr lang="en-GB" dirty="0"/>
          </a:p>
        </p:txBody>
      </p:sp>
    </p:spTree>
    <p:extLst>
      <p:ext uri="{BB962C8B-B14F-4D97-AF65-F5344CB8AC3E}">
        <p14:creationId xmlns:p14="http://schemas.microsoft.com/office/powerpoint/2010/main" val="161141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GB" dirty="0" smtClean="0">
                <a:latin typeface="Arial MT"/>
              </a:rPr>
              <a:t>REMINDER </a:t>
            </a:r>
          </a:p>
          <a:p>
            <a:r>
              <a:rPr lang="en-GB" dirty="0" smtClean="0">
                <a:latin typeface="Arial MT"/>
              </a:rPr>
              <a:t>EXPLAIN DISCOUNT RATE – EXPECTED FUTURE INVESTMENT RETURN – IF EARN LOWER FUTURE RETURNS NEED TO PUT MORE MONEY INTO FUND TO PAY FOR BENEFITS</a:t>
            </a:r>
          </a:p>
          <a:p>
            <a:r>
              <a:rPr lang="en-GB" dirty="0" smtClean="0">
                <a:latin typeface="Arial MT"/>
              </a:rPr>
              <a:t>WHY USE BOND YIELDS AS REFERENCE POINT?</a:t>
            </a:r>
          </a:p>
          <a:p>
            <a:r>
              <a:rPr lang="en-GB" dirty="0" smtClean="0">
                <a:solidFill>
                  <a:schemeClr val="accent1"/>
                </a:solidFill>
                <a:latin typeface="Arial MT"/>
              </a:rPr>
              <a:t>Predictable future return</a:t>
            </a:r>
            <a:r>
              <a:rPr lang="en-GB" dirty="0" smtClean="0">
                <a:latin typeface="Arial MT"/>
              </a:rPr>
              <a:t> (if buy and hold)</a:t>
            </a:r>
          </a:p>
          <a:p>
            <a:r>
              <a:rPr lang="en-GB" dirty="0" smtClean="0">
                <a:latin typeface="Arial MT"/>
              </a:rPr>
              <a:t>Consistent yardstick</a:t>
            </a:r>
          </a:p>
          <a:p>
            <a:r>
              <a:rPr lang="en-GB" dirty="0" smtClean="0">
                <a:latin typeface="Arial MT"/>
              </a:rPr>
              <a:t>Liabilities and bonds similarly influenced</a:t>
            </a:r>
          </a:p>
          <a:p>
            <a:r>
              <a:rPr lang="en-GB" dirty="0" smtClean="0">
                <a:latin typeface="Arial MT"/>
              </a:rPr>
              <a:t>Pure bond yield likely to be too expensive</a:t>
            </a:r>
          </a:p>
          <a:p>
            <a:r>
              <a:rPr lang="en-GB" dirty="0" smtClean="0">
                <a:latin typeface="Arial MT"/>
              </a:rPr>
              <a:t>Discount rate includes </a:t>
            </a:r>
            <a:r>
              <a:rPr lang="en-GB" dirty="0" smtClean="0">
                <a:solidFill>
                  <a:schemeClr val="accent1"/>
                </a:solidFill>
                <a:latin typeface="Arial MT"/>
              </a:rPr>
              <a:t>allowance for expected outperformance</a:t>
            </a:r>
            <a:r>
              <a:rPr lang="en-GB" dirty="0" smtClean="0">
                <a:latin typeface="Arial MT"/>
              </a:rPr>
              <a:t> of Fund’s assets</a:t>
            </a:r>
          </a:p>
          <a:p>
            <a:r>
              <a:rPr lang="en-GB" dirty="0" smtClean="0">
                <a:latin typeface="Arial MT"/>
              </a:rPr>
              <a:t>May use bond yield (without allowance for outperformance) as the discount rate in special situations (eg legacy liabilities)</a:t>
            </a:r>
          </a:p>
          <a:p>
            <a:endParaRPr lang="en-GB" dirty="0" smtClean="0">
              <a:latin typeface="Arial MT"/>
            </a:endParaRPr>
          </a:p>
        </p:txBody>
      </p:sp>
      <p:sp>
        <p:nvSpPr>
          <p:cNvPr id="88068" name="Slide Number Placeholder 3"/>
          <p:cNvSpPr>
            <a:spLocks noGrp="1"/>
          </p:cNvSpPr>
          <p:nvPr>
            <p:ph type="sldNum" sz="quarter" idx="5"/>
          </p:nvPr>
        </p:nvSpPr>
        <p:spPr>
          <a:noFill/>
        </p:spPr>
        <p:txBody>
          <a:bodyPr/>
          <a:lstStyle/>
          <a:p>
            <a:pPr defTabSz="915914"/>
            <a:fld id="{D1A05C9F-C7B0-47A7-989D-0BD73EF91211}" type="slidenum">
              <a:rPr lang="en-GB" smtClean="0">
                <a:latin typeface="Arial MT"/>
              </a:rPr>
              <a:pPr defTabSz="915914"/>
              <a:t>32</a:t>
            </a:fld>
            <a:endParaRPr lang="en-GB" dirty="0" smtClean="0">
              <a:latin typeface="Arial MT"/>
            </a:endParaRPr>
          </a:p>
        </p:txBody>
      </p:sp>
    </p:spTree>
    <p:extLst>
      <p:ext uri="{BB962C8B-B14F-4D97-AF65-F5344CB8AC3E}">
        <p14:creationId xmlns:p14="http://schemas.microsoft.com/office/powerpoint/2010/main" val="165067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GB" dirty="0" smtClean="0">
                <a:latin typeface="Arial MT"/>
              </a:rPr>
              <a:t>REMINDER </a:t>
            </a:r>
          </a:p>
          <a:p>
            <a:r>
              <a:rPr lang="en-GB" dirty="0" smtClean="0">
                <a:latin typeface="Arial MT"/>
              </a:rPr>
              <a:t>EXPLAIN DISCOUNT RATE – EXPECTED FUTURE INVESTMENT RETURN – IF EARN LOWER FUTURE RETURNS NEED TO PUT MORE MONEY INTO FUND TO PAY FOR BENEFITS</a:t>
            </a:r>
          </a:p>
          <a:p>
            <a:r>
              <a:rPr lang="en-GB" dirty="0" smtClean="0">
                <a:latin typeface="Arial MT"/>
              </a:rPr>
              <a:t>WHY USE BOND YIELDS AS REFERENCE POINT?</a:t>
            </a:r>
          </a:p>
          <a:p>
            <a:r>
              <a:rPr lang="en-GB" dirty="0" smtClean="0">
                <a:solidFill>
                  <a:schemeClr val="accent1"/>
                </a:solidFill>
                <a:latin typeface="Arial MT"/>
              </a:rPr>
              <a:t>Predictable future return</a:t>
            </a:r>
            <a:r>
              <a:rPr lang="en-GB" dirty="0" smtClean="0">
                <a:latin typeface="Arial MT"/>
              </a:rPr>
              <a:t> (if buy and hold)</a:t>
            </a:r>
          </a:p>
          <a:p>
            <a:r>
              <a:rPr lang="en-GB" dirty="0" smtClean="0">
                <a:latin typeface="Arial MT"/>
              </a:rPr>
              <a:t>Consistent yardstick</a:t>
            </a:r>
          </a:p>
          <a:p>
            <a:r>
              <a:rPr lang="en-GB" dirty="0" smtClean="0">
                <a:latin typeface="Arial MT"/>
              </a:rPr>
              <a:t>Liabilities and bonds similarly influenced</a:t>
            </a:r>
          </a:p>
          <a:p>
            <a:r>
              <a:rPr lang="en-GB" dirty="0" smtClean="0">
                <a:latin typeface="Arial MT"/>
              </a:rPr>
              <a:t>Pure bond yield likely to be too expensive</a:t>
            </a:r>
          </a:p>
          <a:p>
            <a:r>
              <a:rPr lang="en-GB" dirty="0" smtClean="0">
                <a:latin typeface="Arial MT"/>
              </a:rPr>
              <a:t>Discount rate includes </a:t>
            </a:r>
            <a:r>
              <a:rPr lang="en-GB" dirty="0" smtClean="0">
                <a:solidFill>
                  <a:schemeClr val="accent1"/>
                </a:solidFill>
                <a:latin typeface="Arial MT"/>
              </a:rPr>
              <a:t>allowance for expected outperformance</a:t>
            </a:r>
            <a:r>
              <a:rPr lang="en-GB" dirty="0" smtClean="0">
                <a:latin typeface="Arial MT"/>
              </a:rPr>
              <a:t> of Fund’s assets</a:t>
            </a:r>
          </a:p>
          <a:p>
            <a:r>
              <a:rPr lang="en-GB" dirty="0" smtClean="0">
                <a:latin typeface="Arial MT"/>
              </a:rPr>
              <a:t>May use bond yield (without allowance for outperformance) as the discount rate in special situations (eg legacy liabilities)</a:t>
            </a:r>
          </a:p>
          <a:p>
            <a:endParaRPr lang="en-GB" dirty="0" smtClean="0">
              <a:latin typeface="Arial MT"/>
            </a:endParaRPr>
          </a:p>
        </p:txBody>
      </p:sp>
      <p:sp>
        <p:nvSpPr>
          <p:cNvPr id="88068" name="Slide Number Placeholder 3"/>
          <p:cNvSpPr>
            <a:spLocks noGrp="1"/>
          </p:cNvSpPr>
          <p:nvPr>
            <p:ph type="sldNum" sz="quarter" idx="5"/>
          </p:nvPr>
        </p:nvSpPr>
        <p:spPr>
          <a:noFill/>
        </p:spPr>
        <p:txBody>
          <a:bodyPr/>
          <a:lstStyle/>
          <a:p>
            <a:pPr defTabSz="915914"/>
            <a:fld id="{D1A05C9F-C7B0-47A7-989D-0BD73EF91211}" type="slidenum">
              <a:rPr lang="en-GB" smtClean="0">
                <a:latin typeface="Arial MT"/>
              </a:rPr>
              <a:pPr defTabSz="915914"/>
              <a:t>33</a:t>
            </a:fld>
            <a:endParaRPr lang="en-GB" dirty="0" smtClean="0">
              <a:latin typeface="Arial MT"/>
            </a:endParaRPr>
          </a:p>
        </p:txBody>
      </p:sp>
    </p:spTree>
    <p:extLst>
      <p:ext uri="{BB962C8B-B14F-4D97-AF65-F5344CB8AC3E}">
        <p14:creationId xmlns:p14="http://schemas.microsoft.com/office/powerpoint/2010/main" val="249501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A4B4DFD-03AE-4375-9A87-A20BF78ACB9D}" type="slidenum">
              <a:rPr lang="en-GB" smtClean="0"/>
              <a:pPr/>
              <a:t>5</a:t>
            </a:fld>
            <a:endParaRPr lang="en-GB" dirty="0" smtClean="0"/>
          </a:p>
        </p:txBody>
      </p:sp>
      <p:sp>
        <p:nvSpPr>
          <p:cNvPr id="56323" name="Rectangle 2"/>
          <p:cNvSpPr>
            <a:spLocks noGrp="1" noRot="1" noChangeAspect="1" noChangeArrowheads="1" noTextEdit="1"/>
          </p:cNvSpPr>
          <p:nvPr>
            <p:ph type="sldImg"/>
          </p:nvPr>
        </p:nvSpPr>
        <p:spPr>
          <a:xfrm>
            <a:off x="930275" y="760413"/>
            <a:ext cx="4959350" cy="3721100"/>
          </a:xfrm>
          <a:ln/>
        </p:spPr>
      </p:sp>
    </p:spTree>
    <p:extLst>
      <p:ext uri="{BB962C8B-B14F-4D97-AF65-F5344CB8AC3E}">
        <p14:creationId xmlns:p14="http://schemas.microsoft.com/office/powerpoint/2010/main" val="17398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68070"/>
            <a:fld id="{613BCB73-0F50-464D-A6CA-DDD6EAABD9BF}" type="slidenum">
              <a:rPr lang="en-GB" smtClean="0">
                <a:latin typeface="Arial MT"/>
              </a:rPr>
              <a:pPr defTabSz="968070"/>
              <a:t>7</a:t>
            </a:fld>
            <a:endParaRPr lang="en-GB" dirty="0" smtClean="0">
              <a:latin typeface="Arial MT"/>
            </a:endParaRPr>
          </a:p>
        </p:txBody>
      </p:sp>
      <p:sp>
        <p:nvSpPr>
          <p:cNvPr id="337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GB" dirty="0"/>
          </a:p>
        </p:txBody>
      </p:sp>
    </p:spTree>
    <p:extLst>
      <p:ext uri="{BB962C8B-B14F-4D97-AF65-F5344CB8AC3E}">
        <p14:creationId xmlns:p14="http://schemas.microsoft.com/office/powerpoint/2010/main" val="386525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01651" y="5034000"/>
            <a:ext cx="4991847" cy="4349186"/>
          </a:xfrm>
          <a:prstGeom prst="rect">
            <a:avLst/>
          </a:prstGeom>
        </p:spPr>
        <p:txBody>
          <a:bodyPr>
            <a:normAutofit/>
          </a:bodyPr>
          <a:lstStyle/>
          <a:p>
            <a:pPr lvl="0"/>
            <a:endParaRPr lang="en-GB" dirty="0"/>
          </a:p>
        </p:txBody>
      </p:sp>
      <p:sp>
        <p:nvSpPr>
          <p:cNvPr id="4" name="Slide Number Placeholder 3"/>
          <p:cNvSpPr>
            <a:spLocks noGrp="1"/>
          </p:cNvSpPr>
          <p:nvPr>
            <p:ph type="sldNum" sz="quarter" idx="10"/>
          </p:nvPr>
        </p:nvSpPr>
        <p:spPr/>
        <p:txBody>
          <a:bodyPr/>
          <a:lstStyle/>
          <a:p>
            <a:fld id="{A0392EE5-6ED8-4C74-B5EF-8E55B8B07C03}" type="slidenum">
              <a:rPr lang="en-GB" smtClean="0"/>
              <a:pPr/>
              <a:t>8</a:t>
            </a:fld>
            <a:endParaRPr lang="en-GB" dirty="0"/>
          </a:p>
        </p:txBody>
      </p:sp>
    </p:spTree>
    <p:extLst>
      <p:ext uri="{BB962C8B-B14F-4D97-AF65-F5344CB8AC3E}">
        <p14:creationId xmlns:p14="http://schemas.microsoft.com/office/powerpoint/2010/main" val="165803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GB" dirty="0" smtClean="0">
              <a:solidFill>
                <a:srgbClr val="000000"/>
              </a:solidFill>
              <a:latin typeface="Arial MT"/>
            </a:endParaRPr>
          </a:p>
        </p:txBody>
      </p:sp>
      <p:sp>
        <p:nvSpPr>
          <p:cNvPr id="86020" name="Slide Number Placeholder 3"/>
          <p:cNvSpPr>
            <a:spLocks noGrp="1"/>
          </p:cNvSpPr>
          <p:nvPr>
            <p:ph type="sldNum" sz="quarter" idx="5"/>
          </p:nvPr>
        </p:nvSpPr>
        <p:spPr>
          <a:noFill/>
        </p:spPr>
        <p:txBody>
          <a:bodyPr/>
          <a:lstStyle/>
          <a:p>
            <a:pPr defTabSz="915914"/>
            <a:fld id="{6A1D0479-4828-41B8-AEF3-F1509AB26057}" type="slidenum">
              <a:rPr lang="en-GB" smtClean="0">
                <a:latin typeface="Arial MT"/>
              </a:rPr>
              <a:pPr defTabSz="915914"/>
              <a:t>9</a:t>
            </a:fld>
            <a:endParaRPr lang="en-GB" dirty="0" smtClean="0">
              <a:latin typeface="Arial MT"/>
            </a:endParaRPr>
          </a:p>
        </p:txBody>
      </p:sp>
    </p:spTree>
    <p:extLst>
      <p:ext uri="{BB962C8B-B14F-4D97-AF65-F5344CB8AC3E}">
        <p14:creationId xmlns:p14="http://schemas.microsoft.com/office/powerpoint/2010/main" val="164683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79069A7-BEA5-4B73-9CB4-E84FFA014261}"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267133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9460" name="Slide Number Placeholder 3"/>
          <p:cNvSpPr>
            <a:spLocks noGrp="1"/>
          </p:cNvSpPr>
          <p:nvPr>
            <p:ph type="sldNum" sz="quarter" idx="5"/>
          </p:nvPr>
        </p:nvSpPr>
        <p:spPr>
          <a:noFill/>
        </p:spPr>
        <p:txBody>
          <a:bodyPr/>
          <a:lstStyle/>
          <a:p>
            <a:pPr defTabSz="969805"/>
            <a:fld id="{29355CAB-A262-4A15-83D5-13DFEEDC097A}" type="slidenum">
              <a:rPr lang="en-GB" smtClean="0">
                <a:latin typeface="Arial MT"/>
              </a:rPr>
              <a:pPr defTabSz="969805"/>
              <a:t>15</a:t>
            </a:fld>
            <a:endParaRPr lang="en-GB" dirty="0" smtClean="0">
              <a:latin typeface="Arial MT"/>
            </a:endParaRPr>
          </a:p>
        </p:txBody>
      </p:sp>
    </p:spTree>
    <p:extLst>
      <p:ext uri="{BB962C8B-B14F-4D97-AF65-F5344CB8AC3E}">
        <p14:creationId xmlns:p14="http://schemas.microsoft.com/office/powerpoint/2010/main" val="355778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79069A7-BEA5-4B73-9CB4-E84FFA014261}"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126153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35038" y="762000"/>
            <a:ext cx="4953000" cy="3716338"/>
          </a:xfrm>
          <a:ln/>
        </p:spPr>
      </p:sp>
    </p:spTree>
    <p:extLst>
      <p:ext uri="{BB962C8B-B14F-4D97-AF65-F5344CB8AC3E}">
        <p14:creationId xmlns:p14="http://schemas.microsoft.com/office/powerpoint/2010/main" val="386325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124075" y="1412875"/>
            <a:ext cx="5973763" cy="1079500"/>
          </a:xfrm>
        </p:spPr>
        <p:txBody>
          <a:bodyPr/>
          <a:lstStyle>
            <a:lvl1pPr>
              <a:defRPr sz="3200" baseline="0"/>
            </a:lvl1pPr>
          </a:lstStyle>
          <a:p>
            <a:r>
              <a:rPr lang="en-US" dirty="0" smtClean="0"/>
              <a:t>Presentation name</a:t>
            </a:r>
            <a:endParaRPr lang="en-GB" dirty="0"/>
          </a:p>
        </p:txBody>
      </p:sp>
      <p:sp>
        <p:nvSpPr>
          <p:cNvPr id="3075" name="Rectangle 3"/>
          <p:cNvSpPr>
            <a:spLocks noGrp="1" noChangeArrowheads="1"/>
          </p:cNvSpPr>
          <p:nvPr>
            <p:ph type="subTitle" idx="1" hasCustomPrompt="1"/>
          </p:nvPr>
        </p:nvSpPr>
        <p:spPr>
          <a:xfrm>
            <a:off x="4284663" y="3962400"/>
            <a:ext cx="4122737" cy="1752600"/>
          </a:xfrm>
        </p:spPr>
        <p:txBody>
          <a:bodyPr/>
          <a:lstStyle>
            <a:lvl1pPr>
              <a:defRPr sz="1800"/>
            </a:lvl1pPr>
          </a:lstStyle>
          <a:p>
            <a:r>
              <a:rPr lang="en-US" dirty="0" smtClean="0"/>
              <a:t>Subtitle name</a:t>
            </a:r>
          </a:p>
          <a:p>
            <a:r>
              <a:rPr lang="en-US" dirty="0" smtClean="0"/>
              <a:t>Date</a:t>
            </a:r>
            <a:endParaRPr lang="en-GB" dirty="0"/>
          </a:p>
        </p:txBody>
      </p:sp>
      <p:sp>
        <p:nvSpPr>
          <p:cNvPr id="3080" name="Text Box 8"/>
          <p:cNvSpPr txBox="1">
            <a:spLocks noChangeArrowheads="1"/>
          </p:cNvSpPr>
          <p:nvPr/>
        </p:nvSpPr>
        <p:spPr bwMode="auto">
          <a:xfrm>
            <a:off x="4257675" y="6308725"/>
            <a:ext cx="4572000" cy="549275"/>
          </a:xfrm>
          <a:prstGeom prst="rect">
            <a:avLst/>
          </a:prstGeom>
          <a:noFill/>
          <a:ln w="9525">
            <a:noFill/>
            <a:miter lim="800000"/>
            <a:headEnd/>
            <a:tailEnd/>
          </a:ln>
          <a:effectLst/>
        </p:spPr>
        <p:txBody>
          <a:bodyPr>
            <a:spAutoFit/>
          </a:bodyPr>
          <a:lstStyle/>
          <a:p>
            <a:pPr eaLnBrk="0" hangingPunct="0"/>
            <a:r>
              <a:rPr lang="en-GB" sz="1000" dirty="0">
                <a:solidFill>
                  <a:srgbClr val="646464"/>
                </a:solidFill>
                <a:latin typeface="Arial MT" pitchFamily="34" charset="0"/>
              </a:rPr>
              <a:t>Hymans Robertson LLP </a:t>
            </a:r>
            <a:r>
              <a:rPr lang="en-GB" sz="1000" dirty="0" smtClean="0">
                <a:solidFill>
                  <a:srgbClr val="646464"/>
                </a:solidFill>
                <a:latin typeface="Arial MT" pitchFamily="34" charset="0"/>
              </a:rPr>
              <a:t>is </a:t>
            </a:r>
            <a:r>
              <a:rPr lang="en-GB" sz="1000" dirty="0">
                <a:solidFill>
                  <a:srgbClr val="646464"/>
                </a:solidFill>
                <a:latin typeface="Arial MT" pitchFamily="34" charset="0"/>
              </a:rPr>
              <a:t>authorised and regulated by the Financial </a:t>
            </a:r>
            <a:r>
              <a:rPr lang="en-GB" sz="1000" dirty="0" smtClean="0">
                <a:solidFill>
                  <a:srgbClr val="646464"/>
                </a:solidFill>
                <a:latin typeface="Arial MT" pitchFamily="34" charset="0"/>
              </a:rPr>
              <a:t>Conduct Authority</a:t>
            </a:r>
            <a:endParaRPr lang="en-GB" sz="1000" dirty="0">
              <a:solidFill>
                <a:srgbClr val="646464"/>
              </a:solidFill>
              <a:latin typeface="Arial MT" pitchFamily="34" charset="0"/>
            </a:endParaRPr>
          </a:p>
          <a:p>
            <a:pPr eaLnBrk="0" hangingPunct="0"/>
            <a:endParaRPr lang="en-GB" sz="1000" dirty="0">
              <a:solidFill>
                <a:srgbClr val="646464"/>
              </a:solidFill>
              <a:latin typeface="Arial MT" pitchFamily="34" charset="0"/>
            </a:endParaRPr>
          </a:p>
        </p:txBody>
      </p:sp>
      <p:sp>
        <p:nvSpPr>
          <p:cNvPr id="7" name="Rectangle 6"/>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979713" y="2852936"/>
            <a:ext cx="7164288" cy="432048"/>
          </a:xfrm>
          <a:prstGeom prst="rect">
            <a:avLst/>
          </a:prstGeom>
          <a:solidFill>
            <a:srgbClr val="6EC040"/>
          </a:solidFill>
          <a:ln>
            <a:solidFill>
              <a:srgbClr val="6E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rrow device CMYK BLUE.png"/>
          <p:cNvPicPr>
            <a:picLocks noChangeAspect="1"/>
          </p:cNvPicPr>
          <p:nvPr userDrawn="1"/>
        </p:nvPicPr>
        <p:blipFill>
          <a:blip r:embed="rId2" cstate="print"/>
          <a:stretch>
            <a:fillRect/>
          </a:stretch>
        </p:blipFill>
        <p:spPr>
          <a:xfrm>
            <a:off x="1592240" y="2610624"/>
            <a:ext cx="631865" cy="931304"/>
          </a:xfrm>
          <a:prstGeom prst="rect">
            <a:avLst/>
          </a:prstGeom>
        </p:spPr>
      </p:pic>
      <p:pic>
        <p:nvPicPr>
          <p:cNvPr id="21506"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62344"/>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2388"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0188"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1" name="Rectangle 10"/>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1979713" y="2852936"/>
            <a:ext cx="7164288" cy="4320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chemeClr val="accent1"/>
                </a:solidFill>
              </a:defRPr>
            </a:lvl1pPr>
          </a:lstStyle>
          <a:p>
            <a:r>
              <a:rPr lang="en-GB" dirty="0" smtClean="0"/>
              <a:t>Section break</a:t>
            </a:r>
            <a:endParaRPr lang="en-GB" dirty="0"/>
          </a:p>
        </p:txBody>
      </p:sp>
      <p:pic>
        <p:nvPicPr>
          <p:cNvPr id="14" name="Picture 13" descr="arrow device CMYK GREEN.png"/>
          <p:cNvPicPr>
            <a:picLocks noChangeAspect="1"/>
          </p:cNvPicPr>
          <p:nvPr userDrawn="1"/>
        </p:nvPicPr>
        <p:blipFill>
          <a:blip r:embed="rId2" cstate="print"/>
          <a:stretch>
            <a:fillRect/>
          </a:stretch>
        </p:blipFill>
        <p:spPr>
          <a:xfrm>
            <a:off x="1601384" y="2610624"/>
            <a:ext cx="629434" cy="927721"/>
          </a:xfrm>
          <a:prstGeom prst="rect">
            <a:avLst/>
          </a:prstGeom>
        </p:spPr>
      </p:pic>
      <p:pic>
        <p:nvPicPr>
          <p:cNvPr id="22530"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0560" y="260648"/>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1" name="Rectangle 10"/>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1979713" y="2852936"/>
            <a:ext cx="7164288"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rrow device CMYK GREEN.png"/>
          <p:cNvPicPr>
            <a:picLocks noChangeAspect="1"/>
          </p:cNvPicPr>
          <p:nvPr userDrawn="1"/>
        </p:nvPicPr>
        <p:blipFill>
          <a:blip r:embed="rId2" cstate="print"/>
          <a:stretch>
            <a:fillRect/>
          </a:stretch>
        </p:blipFill>
        <p:spPr>
          <a:xfrm>
            <a:off x="1601384" y="2610624"/>
            <a:ext cx="629435" cy="927721"/>
          </a:xfrm>
          <a:prstGeom prst="rect">
            <a:avLst/>
          </a:prstGeom>
        </p:spPr>
      </p:pic>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lvl1pPr>
          </a:lstStyle>
          <a:p>
            <a:r>
              <a:rPr lang="en-GB" dirty="0" smtClean="0"/>
              <a:t>Section break</a:t>
            </a:r>
            <a:endParaRPr lang="en-GB" dirty="0"/>
          </a:p>
        </p:txBody>
      </p:sp>
      <p:pic>
        <p:nvPicPr>
          <p:cNvPr id="23554"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0560" y="260648"/>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userDrawn="1"/>
        </p:nvSpPr>
        <p:spPr>
          <a:xfrm>
            <a:off x="-1" y="2852936"/>
            <a:ext cx="1979713" cy="43204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979713" y="2852936"/>
            <a:ext cx="7164288" cy="432048"/>
          </a:xfrm>
          <a:prstGeom prst="rect">
            <a:avLst/>
          </a:prstGeom>
          <a:solidFill>
            <a:srgbClr val="F06A00"/>
          </a:solidFill>
          <a:ln>
            <a:solidFill>
              <a:srgbClr val="F0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rrow device CMYK ORANGE.png"/>
          <p:cNvPicPr>
            <a:picLocks noChangeAspect="1"/>
          </p:cNvPicPr>
          <p:nvPr userDrawn="1"/>
        </p:nvPicPr>
        <p:blipFill>
          <a:blip r:embed="rId2" cstate="print"/>
          <a:stretch>
            <a:fillRect/>
          </a:stretch>
        </p:blipFill>
        <p:spPr>
          <a:xfrm flipV="1">
            <a:off x="1595165" y="2614612"/>
            <a:ext cx="626859" cy="923925"/>
          </a:xfrm>
          <a:prstGeom prst="rect">
            <a:avLst/>
          </a:prstGeom>
        </p:spPr>
      </p:pic>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rgbClr val="F06A00"/>
                </a:solidFill>
              </a:defRPr>
            </a:lvl1pPr>
          </a:lstStyle>
          <a:p>
            <a:r>
              <a:rPr lang="en-GB" dirty="0" smtClean="0"/>
              <a:t>Section break</a:t>
            </a:r>
            <a:endParaRPr lang="en-GB" dirty="0"/>
          </a:p>
        </p:txBody>
      </p:sp>
      <p:pic>
        <p:nvPicPr>
          <p:cNvPr id="24578"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23435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rgbClr val="F2016C"/>
                </a:solidFill>
              </a:defRPr>
            </a:lvl1pPr>
          </a:lstStyle>
          <a:p>
            <a:r>
              <a:rPr lang="en-GB" dirty="0" smtClean="0"/>
              <a:t>Section break</a:t>
            </a:r>
            <a:endParaRPr lang="en-GB" dirty="0"/>
          </a:p>
        </p:txBody>
      </p:sp>
      <p:sp>
        <p:nvSpPr>
          <p:cNvPr id="7" name="Rectangle 6"/>
          <p:cNvSpPr/>
          <p:nvPr userDrawn="1"/>
        </p:nvSpPr>
        <p:spPr>
          <a:xfrm>
            <a:off x="-1" y="2852936"/>
            <a:ext cx="1979713" cy="43204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979713" y="2852936"/>
            <a:ext cx="7164288" cy="432048"/>
          </a:xfrm>
          <a:prstGeom prst="rect">
            <a:avLst/>
          </a:prstGeom>
          <a:solidFill>
            <a:srgbClr val="F2016C"/>
          </a:solidFill>
          <a:ln>
            <a:solidFill>
              <a:srgbClr val="F20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rrow device CMYK PINK.png"/>
          <p:cNvPicPr>
            <a:picLocks noChangeAspect="1"/>
          </p:cNvPicPr>
          <p:nvPr userDrawn="1"/>
        </p:nvPicPr>
        <p:blipFill>
          <a:blip r:embed="rId2" cstate="print"/>
          <a:stretch>
            <a:fillRect/>
          </a:stretch>
        </p:blipFill>
        <p:spPr>
          <a:xfrm>
            <a:off x="1600040" y="2614613"/>
            <a:ext cx="621984" cy="916739"/>
          </a:xfrm>
          <a:prstGeom prst="rect">
            <a:avLst/>
          </a:prstGeom>
        </p:spPr>
      </p:pic>
      <p:pic>
        <p:nvPicPr>
          <p:cNvPr id="25602"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30560" y="188640"/>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1" name="Rectangle 10"/>
          <p:cNvSpPr/>
          <p:nvPr userDrawn="1"/>
        </p:nvSpPr>
        <p:spPr>
          <a:xfrm>
            <a:off x="-1" y="2852936"/>
            <a:ext cx="1979713" cy="432048"/>
          </a:xfrm>
          <a:prstGeom prst="rect">
            <a:avLst/>
          </a:prstGeom>
          <a:solidFill>
            <a:srgbClr val="7D7D7D"/>
          </a:solidFill>
          <a:ln>
            <a:solidFill>
              <a:srgbClr val="7D7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1979713" y="2852936"/>
            <a:ext cx="7164288" cy="432048"/>
          </a:xfrm>
          <a:prstGeom prst="rect">
            <a:avLst/>
          </a:prstGeom>
          <a:solidFill>
            <a:srgbClr val="6EC040"/>
          </a:solidFill>
          <a:ln>
            <a:solidFill>
              <a:srgbClr val="6E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4" name="Rectangle 2"/>
          <p:cNvSpPr>
            <a:spLocks noGrp="1" noChangeArrowheads="1"/>
          </p:cNvSpPr>
          <p:nvPr>
            <p:ph type="ctrTitle" hasCustomPrompt="1"/>
          </p:nvPr>
        </p:nvSpPr>
        <p:spPr>
          <a:xfrm>
            <a:off x="2627313" y="3861048"/>
            <a:ext cx="5470525" cy="1295524"/>
          </a:xfrm>
        </p:spPr>
        <p:txBody>
          <a:bodyPr/>
          <a:lstStyle>
            <a:lvl1pPr>
              <a:defRPr sz="3200" baseline="0">
                <a:solidFill>
                  <a:srgbClr val="6EC040"/>
                </a:solidFill>
              </a:defRPr>
            </a:lvl1pPr>
          </a:lstStyle>
          <a:p>
            <a:r>
              <a:rPr lang="en-GB" dirty="0" smtClean="0"/>
              <a:t>Thank You</a:t>
            </a:r>
            <a:endParaRPr lang="en-GB" dirty="0"/>
          </a:p>
        </p:txBody>
      </p:sp>
      <p:sp>
        <p:nvSpPr>
          <p:cNvPr id="7" name="Rectangle 6"/>
          <p:cNvSpPr/>
          <p:nvPr userDrawn="1"/>
        </p:nvSpPr>
        <p:spPr>
          <a:xfrm>
            <a:off x="4067944" y="4797152"/>
            <a:ext cx="2643672" cy="523220"/>
          </a:xfrm>
          <a:prstGeom prst="rect">
            <a:avLst/>
          </a:prstGeom>
        </p:spPr>
        <p:txBody>
          <a:bodyPr wrap="none">
            <a:spAutoFit/>
          </a:bodyPr>
          <a:lstStyle/>
          <a:p>
            <a:pPr>
              <a:buFontTx/>
              <a:buNone/>
            </a:pPr>
            <a:r>
              <a:rPr lang="en-GB" sz="2800" dirty="0" smtClean="0"/>
              <a:t>Any questions?</a:t>
            </a:r>
            <a:endParaRPr lang="en-GB" sz="2800" dirty="0"/>
          </a:p>
        </p:txBody>
      </p:sp>
      <p:pic>
        <p:nvPicPr>
          <p:cNvPr id="8" name="Picture 7" descr="arrow device CMYK BLUE.png"/>
          <p:cNvPicPr>
            <a:picLocks noChangeAspect="1"/>
          </p:cNvPicPr>
          <p:nvPr userDrawn="1"/>
        </p:nvPicPr>
        <p:blipFill>
          <a:blip r:embed="rId2" cstate="print"/>
          <a:stretch>
            <a:fillRect/>
          </a:stretch>
        </p:blipFill>
        <p:spPr>
          <a:xfrm>
            <a:off x="1592240" y="2610624"/>
            <a:ext cx="631865" cy="931304"/>
          </a:xfrm>
          <a:prstGeom prst="rect">
            <a:avLst/>
          </a:prstGeom>
        </p:spPr>
      </p:pic>
      <p:pic>
        <p:nvPicPr>
          <p:cNvPr id="26626" name="Picture 2" descr="C:\Users\wmcloughlan\AppData\Local\Microsoft\Windows\Temporary Internet Files\Content.Outlook\WJHDSIO6\HR LOGO RGB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02568" y="188640"/>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27650" name="Picture 2" descr="C:\Users\wmcloughlan\AppData\Local\Microsoft\Windows\Temporary Internet Files\Content.Outlook\WJHDSIO6\HR LOGO RGB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02568" y="11663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28674" name="Picture 2" descr="C:\Users\wmcloughlan\AppData\Local\Microsoft\Windows\Temporary Internet Files\Content.Outlook\WJHDSIO6\HR LOGO RGB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8552" y="188640"/>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01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211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9698" name="Picture 2" descr="C:\Users\wmcloughlan\AppData\Local\Microsoft\Windows\Temporary Internet Files\Content.Outlook\WJHDSIO6\HR LOGO RGB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30560" y="11663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0188" y="274638"/>
            <a:ext cx="82296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230188" y="1600200"/>
            <a:ext cx="8229600" cy="4525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Click to edit Master text styles</a:t>
            </a:r>
          </a:p>
          <a:p>
            <a:pPr marL="342900" marR="0" lvl="1"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Second level</a:t>
            </a:r>
          </a:p>
          <a:p>
            <a:pPr marL="342900" marR="0" lvl="2"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Third level</a:t>
            </a:r>
          </a:p>
          <a:p>
            <a:pPr marL="342900" marR="0" lvl="3"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Fourth level</a:t>
            </a:r>
          </a:p>
          <a:p>
            <a:pPr marL="342900" marR="0" lvl="4"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a:pPr>
            <a:r>
              <a:rPr kumimoji="0" lang="en-US" sz="2800" b="0" i="0" u="none" strike="noStrike" kern="0" cap="none" spc="0" normalizeH="0" baseline="0" noProof="0" smtClean="0">
                <a:ln>
                  <a:noFill/>
                </a:ln>
                <a:solidFill>
                  <a:srgbClr val="646464"/>
                </a:solidFill>
                <a:effectLst/>
                <a:uLnTx/>
                <a:uFillTx/>
                <a:latin typeface="+mn-lt"/>
                <a:ea typeface="+mn-ea"/>
                <a:cs typeface="+mn-cs"/>
              </a:rPr>
              <a:t>Fifth level</a:t>
            </a:r>
            <a:endParaRPr kumimoji="0" lang="en-GB" sz="2400" b="0" i="0" u="none" strike="noStrike" kern="0" cap="none" spc="0" normalizeH="0" baseline="0" noProof="0" dirty="0">
              <a:ln>
                <a:noFill/>
              </a:ln>
              <a:solidFill>
                <a:srgbClr val="646464"/>
              </a:solidFill>
              <a:effectLst/>
              <a:uLnTx/>
              <a:uFillTx/>
              <a:latin typeface="+mn-lt"/>
            </a:endParaRPr>
          </a:p>
        </p:txBody>
      </p:sp>
      <p:sp>
        <p:nvSpPr>
          <p:cNvPr id="8" name="Rectangle 7"/>
          <p:cNvSpPr/>
          <p:nvPr/>
        </p:nvSpPr>
        <p:spPr>
          <a:xfrm>
            <a:off x="8388424" y="6615640"/>
            <a:ext cx="755578" cy="14401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 y="6611112"/>
            <a:ext cx="8476489" cy="146304"/>
          </a:xfrm>
          <a:prstGeom prst="rect">
            <a:avLst/>
          </a:prstGeom>
          <a:solidFill>
            <a:srgbClr val="6EC040"/>
          </a:solidFill>
          <a:ln>
            <a:solidFill>
              <a:srgbClr val="6EC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57"/>
          <p:cNvSpPr>
            <a:spLocks noChangeArrowheads="1"/>
          </p:cNvSpPr>
          <p:nvPr/>
        </p:nvSpPr>
        <p:spPr bwMode="gray">
          <a:xfrm>
            <a:off x="-380650" y="12868"/>
            <a:ext cx="337492" cy="431801"/>
          </a:xfrm>
          <a:prstGeom prst="rect">
            <a:avLst/>
          </a:prstGeom>
          <a:solidFill>
            <a:srgbClr val="3FA6C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63</a:t>
            </a:r>
          </a:p>
          <a:p>
            <a:pPr algn="r">
              <a:lnSpc>
                <a:spcPct val="90000"/>
              </a:lnSpc>
              <a:defRPr/>
            </a:pPr>
            <a:r>
              <a:rPr lang="de-DE" sz="1000" dirty="0" smtClean="0">
                <a:solidFill>
                  <a:schemeClr val="bg1"/>
                </a:solidFill>
              </a:rPr>
              <a:t>166</a:t>
            </a:r>
          </a:p>
          <a:p>
            <a:pPr algn="r">
              <a:lnSpc>
                <a:spcPct val="90000"/>
              </a:lnSpc>
              <a:defRPr/>
            </a:pPr>
            <a:r>
              <a:rPr lang="de-DE" sz="1000" dirty="0" smtClean="0">
                <a:solidFill>
                  <a:schemeClr val="bg1"/>
                </a:solidFill>
              </a:rPr>
              <a:t>204</a:t>
            </a:r>
            <a:endParaRPr lang="de-DE" sz="1000" dirty="0">
              <a:solidFill>
                <a:schemeClr val="bg1"/>
              </a:solidFill>
            </a:endParaRPr>
          </a:p>
        </p:txBody>
      </p:sp>
      <p:sp>
        <p:nvSpPr>
          <p:cNvPr id="12" name="Rectangle 71"/>
          <p:cNvSpPr>
            <a:spLocks noChangeArrowheads="1"/>
          </p:cNvSpPr>
          <p:nvPr/>
        </p:nvSpPr>
        <p:spPr bwMode="gray">
          <a:xfrm>
            <a:off x="-380650" y="444669"/>
            <a:ext cx="337492" cy="431800"/>
          </a:xfrm>
          <a:prstGeom prst="rect">
            <a:avLst/>
          </a:prstGeom>
          <a:solidFill>
            <a:srgbClr val="6CBCD8"/>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108</a:t>
            </a:r>
          </a:p>
          <a:p>
            <a:pPr algn="r">
              <a:lnSpc>
                <a:spcPct val="90000"/>
              </a:lnSpc>
              <a:defRPr/>
            </a:pPr>
            <a:r>
              <a:rPr lang="de-DE" sz="1000" dirty="0" smtClean="0">
                <a:solidFill>
                  <a:srgbClr val="4B4B4B"/>
                </a:solidFill>
              </a:rPr>
              <a:t>188</a:t>
            </a:r>
          </a:p>
          <a:p>
            <a:pPr algn="r">
              <a:lnSpc>
                <a:spcPct val="90000"/>
              </a:lnSpc>
              <a:defRPr/>
            </a:pPr>
            <a:r>
              <a:rPr lang="de-DE" sz="1000" dirty="0" smtClean="0">
                <a:solidFill>
                  <a:srgbClr val="4B4B4B"/>
                </a:solidFill>
              </a:rPr>
              <a:t>216</a:t>
            </a:r>
            <a:endParaRPr lang="de-DE" sz="1000" dirty="0">
              <a:solidFill>
                <a:srgbClr val="4B4B4B"/>
              </a:solidFill>
            </a:endParaRPr>
          </a:p>
        </p:txBody>
      </p:sp>
      <p:sp>
        <p:nvSpPr>
          <p:cNvPr id="13" name="Rectangle 72"/>
          <p:cNvSpPr>
            <a:spLocks noChangeArrowheads="1"/>
          </p:cNvSpPr>
          <p:nvPr/>
        </p:nvSpPr>
        <p:spPr bwMode="gray">
          <a:xfrm>
            <a:off x="-380650" y="876469"/>
            <a:ext cx="337492" cy="431800"/>
          </a:xfrm>
          <a:prstGeom prst="rect">
            <a:avLst/>
          </a:prstGeom>
          <a:solidFill>
            <a:srgbClr val="9BD2E5"/>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155</a:t>
            </a:r>
          </a:p>
          <a:p>
            <a:pPr algn="r">
              <a:lnSpc>
                <a:spcPct val="90000"/>
              </a:lnSpc>
              <a:defRPr/>
            </a:pPr>
            <a:r>
              <a:rPr lang="de-DE" sz="1000" dirty="0" smtClean="0">
                <a:solidFill>
                  <a:srgbClr val="4B4B4B"/>
                </a:solidFill>
              </a:rPr>
              <a:t>210</a:t>
            </a:r>
          </a:p>
          <a:p>
            <a:pPr algn="r">
              <a:lnSpc>
                <a:spcPct val="90000"/>
              </a:lnSpc>
              <a:defRPr/>
            </a:pPr>
            <a:r>
              <a:rPr lang="de-DE" sz="1000" dirty="0" smtClean="0">
                <a:solidFill>
                  <a:srgbClr val="4B4B4B"/>
                </a:solidFill>
              </a:rPr>
              <a:t>229</a:t>
            </a:r>
            <a:endParaRPr lang="de-DE" sz="1000" dirty="0">
              <a:solidFill>
                <a:srgbClr val="4B4B4B"/>
              </a:solidFill>
            </a:endParaRPr>
          </a:p>
        </p:txBody>
      </p:sp>
      <p:sp>
        <p:nvSpPr>
          <p:cNvPr id="14" name="Rectangle 73"/>
          <p:cNvSpPr>
            <a:spLocks noChangeArrowheads="1"/>
          </p:cNvSpPr>
          <p:nvPr/>
        </p:nvSpPr>
        <p:spPr bwMode="gray">
          <a:xfrm>
            <a:off x="-380650" y="1308269"/>
            <a:ext cx="337492" cy="431800"/>
          </a:xfrm>
          <a:prstGeom prst="rect">
            <a:avLst/>
          </a:prstGeom>
          <a:solidFill>
            <a:srgbClr val="D2EAF2"/>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210</a:t>
            </a:r>
          </a:p>
          <a:p>
            <a:pPr algn="r">
              <a:lnSpc>
                <a:spcPct val="90000"/>
              </a:lnSpc>
              <a:defRPr/>
            </a:pPr>
            <a:r>
              <a:rPr lang="de-DE" sz="1000" dirty="0" smtClean="0">
                <a:solidFill>
                  <a:srgbClr val="4B4B4B"/>
                </a:solidFill>
              </a:rPr>
              <a:t>234</a:t>
            </a:r>
          </a:p>
          <a:p>
            <a:pPr algn="r">
              <a:lnSpc>
                <a:spcPct val="90000"/>
              </a:lnSpc>
              <a:defRPr/>
            </a:pPr>
            <a:r>
              <a:rPr lang="de-DE" sz="1000" dirty="0" smtClean="0">
                <a:solidFill>
                  <a:srgbClr val="4B4B4B"/>
                </a:solidFill>
              </a:rPr>
              <a:t>242</a:t>
            </a:r>
            <a:endParaRPr lang="de-DE" sz="1000" dirty="0">
              <a:solidFill>
                <a:srgbClr val="4B4B4B"/>
              </a:solidFill>
            </a:endParaRPr>
          </a:p>
        </p:txBody>
      </p:sp>
      <p:sp>
        <p:nvSpPr>
          <p:cNvPr id="15" name="Rectangle 74"/>
          <p:cNvSpPr>
            <a:spLocks noChangeArrowheads="1"/>
          </p:cNvSpPr>
          <p:nvPr/>
        </p:nvSpPr>
        <p:spPr bwMode="gray">
          <a:xfrm>
            <a:off x="-380650" y="1740069"/>
            <a:ext cx="337492" cy="431800"/>
          </a:xfrm>
          <a:prstGeom prst="rect">
            <a:avLst/>
          </a:prstGeom>
          <a:solidFill>
            <a:srgbClr val="F06A00"/>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240</a:t>
            </a:r>
          </a:p>
          <a:p>
            <a:pPr algn="r">
              <a:lnSpc>
                <a:spcPct val="90000"/>
              </a:lnSpc>
              <a:defRPr/>
            </a:pPr>
            <a:r>
              <a:rPr lang="de-DE" sz="1000" dirty="0" smtClean="0">
                <a:solidFill>
                  <a:schemeClr val="bg1"/>
                </a:solidFill>
              </a:rPr>
              <a:t>106</a:t>
            </a:r>
          </a:p>
          <a:p>
            <a:pPr algn="r">
              <a:lnSpc>
                <a:spcPct val="90000"/>
              </a:lnSpc>
              <a:defRPr/>
            </a:pPr>
            <a:r>
              <a:rPr lang="de-DE" sz="1000" dirty="0" smtClean="0">
                <a:solidFill>
                  <a:schemeClr val="bg1"/>
                </a:solidFill>
              </a:rPr>
              <a:t>0</a:t>
            </a:r>
            <a:endParaRPr lang="de-DE" sz="1000" dirty="0">
              <a:solidFill>
                <a:schemeClr val="bg1"/>
              </a:solidFill>
            </a:endParaRPr>
          </a:p>
        </p:txBody>
      </p:sp>
      <p:sp>
        <p:nvSpPr>
          <p:cNvPr id="16" name="Rectangle 75"/>
          <p:cNvSpPr>
            <a:spLocks noChangeArrowheads="1"/>
          </p:cNvSpPr>
          <p:nvPr/>
        </p:nvSpPr>
        <p:spPr bwMode="gray">
          <a:xfrm>
            <a:off x="-380650" y="2593482"/>
            <a:ext cx="337492" cy="431800"/>
          </a:xfrm>
          <a:prstGeom prst="rect">
            <a:avLst/>
          </a:prstGeom>
          <a:solidFill>
            <a:srgbClr val="F7B77D"/>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247</a:t>
            </a:r>
          </a:p>
          <a:p>
            <a:pPr algn="r">
              <a:lnSpc>
                <a:spcPct val="90000"/>
              </a:lnSpc>
              <a:defRPr/>
            </a:pPr>
            <a:r>
              <a:rPr lang="de-DE" sz="1000" dirty="0" smtClean="0">
                <a:solidFill>
                  <a:srgbClr val="4B4B4B"/>
                </a:solidFill>
              </a:rPr>
              <a:t>183</a:t>
            </a:r>
          </a:p>
          <a:p>
            <a:pPr algn="r">
              <a:lnSpc>
                <a:spcPct val="90000"/>
              </a:lnSpc>
              <a:defRPr/>
            </a:pPr>
            <a:r>
              <a:rPr lang="de-DE" sz="1000" dirty="0" smtClean="0">
                <a:solidFill>
                  <a:srgbClr val="4B4B4B"/>
                </a:solidFill>
              </a:rPr>
              <a:t>125</a:t>
            </a:r>
            <a:endParaRPr lang="de-DE" sz="1000" dirty="0">
              <a:solidFill>
                <a:srgbClr val="4B4B4B"/>
              </a:solidFill>
            </a:endParaRPr>
          </a:p>
        </p:txBody>
      </p:sp>
      <p:sp>
        <p:nvSpPr>
          <p:cNvPr id="17" name="Rectangle 76"/>
          <p:cNvSpPr>
            <a:spLocks noChangeArrowheads="1"/>
          </p:cNvSpPr>
          <p:nvPr/>
        </p:nvSpPr>
        <p:spPr bwMode="gray">
          <a:xfrm>
            <a:off x="-380650" y="2167683"/>
            <a:ext cx="337492" cy="431800"/>
          </a:xfrm>
          <a:prstGeom prst="rect">
            <a:avLst/>
          </a:prstGeom>
          <a:solidFill>
            <a:srgbClr val="F39844"/>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243</a:t>
            </a:r>
          </a:p>
          <a:p>
            <a:pPr algn="r">
              <a:lnSpc>
                <a:spcPct val="90000"/>
              </a:lnSpc>
              <a:defRPr/>
            </a:pPr>
            <a:r>
              <a:rPr lang="de-DE" sz="1000" dirty="0" smtClean="0">
                <a:solidFill>
                  <a:srgbClr val="4B4B4B"/>
                </a:solidFill>
              </a:rPr>
              <a:t>152</a:t>
            </a:r>
          </a:p>
          <a:p>
            <a:pPr algn="r">
              <a:lnSpc>
                <a:spcPct val="90000"/>
              </a:lnSpc>
              <a:defRPr/>
            </a:pPr>
            <a:r>
              <a:rPr lang="de-DE" sz="1000" dirty="0" smtClean="0">
                <a:solidFill>
                  <a:srgbClr val="4B4B4B"/>
                </a:solidFill>
              </a:rPr>
              <a:t>68</a:t>
            </a:r>
            <a:endParaRPr lang="de-DE" sz="1000" dirty="0">
              <a:solidFill>
                <a:srgbClr val="4B4B4B"/>
              </a:solidFill>
            </a:endParaRPr>
          </a:p>
        </p:txBody>
      </p:sp>
      <p:sp>
        <p:nvSpPr>
          <p:cNvPr id="18" name="Rectangle 77"/>
          <p:cNvSpPr>
            <a:spLocks noChangeArrowheads="1"/>
          </p:cNvSpPr>
          <p:nvPr/>
        </p:nvSpPr>
        <p:spPr bwMode="gray">
          <a:xfrm>
            <a:off x="-380650" y="3021392"/>
            <a:ext cx="337492" cy="431800"/>
          </a:xfrm>
          <a:prstGeom prst="rect">
            <a:avLst/>
          </a:prstGeom>
          <a:solidFill>
            <a:srgbClr val="FADAB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250</a:t>
            </a:r>
          </a:p>
          <a:p>
            <a:pPr algn="r">
              <a:lnSpc>
                <a:spcPct val="90000"/>
              </a:lnSpc>
              <a:defRPr/>
            </a:pPr>
            <a:r>
              <a:rPr lang="de-DE" sz="1000" dirty="0" smtClean="0">
                <a:solidFill>
                  <a:srgbClr val="4B4B4B"/>
                </a:solidFill>
              </a:rPr>
              <a:t>218</a:t>
            </a:r>
          </a:p>
          <a:p>
            <a:pPr algn="r">
              <a:lnSpc>
                <a:spcPct val="90000"/>
              </a:lnSpc>
              <a:defRPr/>
            </a:pPr>
            <a:r>
              <a:rPr lang="de-DE" sz="1000" dirty="0" smtClean="0">
                <a:solidFill>
                  <a:srgbClr val="4B4B4B"/>
                </a:solidFill>
              </a:rPr>
              <a:t>188</a:t>
            </a:r>
            <a:endParaRPr lang="de-DE" sz="1000" dirty="0">
              <a:solidFill>
                <a:srgbClr val="4B4B4B"/>
              </a:solidFill>
            </a:endParaRPr>
          </a:p>
        </p:txBody>
      </p:sp>
      <p:sp>
        <p:nvSpPr>
          <p:cNvPr id="19" name="Rectangle 78"/>
          <p:cNvSpPr>
            <a:spLocks noChangeArrowheads="1"/>
          </p:cNvSpPr>
          <p:nvPr/>
        </p:nvSpPr>
        <p:spPr bwMode="gray">
          <a:xfrm>
            <a:off x="-380650" y="3453192"/>
            <a:ext cx="337492" cy="431800"/>
          </a:xfrm>
          <a:prstGeom prst="rect">
            <a:avLst/>
          </a:prstGeom>
          <a:solidFill>
            <a:srgbClr val="6EC040"/>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110</a:t>
            </a:r>
          </a:p>
          <a:p>
            <a:pPr algn="r">
              <a:lnSpc>
                <a:spcPct val="90000"/>
              </a:lnSpc>
              <a:defRPr/>
            </a:pPr>
            <a:r>
              <a:rPr lang="de-DE" sz="1000" dirty="0" smtClean="0">
                <a:solidFill>
                  <a:schemeClr val="bg1"/>
                </a:solidFill>
              </a:rPr>
              <a:t>192</a:t>
            </a:r>
          </a:p>
          <a:p>
            <a:pPr algn="r">
              <a:lnSpc>
                <a:spcPct val="90000"/>
              </a:lnSpc>
              <a:defRPr/>
            </a:pPr>
            <a:r>
              <a:rPr lang="de-DE" sz="1000" dirty="0" smtClean="0">
                <a:solidFill>
                  <a:schemeClr val="bg1"/>
                </a:solidFill>
              </a:rPr>
              <a:t>64</a:t>
            </a:r>
            <a:endParaRPr lang="de-DE" sz="1000" dirty="0">
              <a:solidFill>
                <a:schemeClr val="bg1"/>
              </a:solidFill>
            </a:endParaRPr>
          </a:p>
        </p:txBody>
      </p:sp>
      <p:sp>
        <p:nvSpPr>
          <p:cNvPr id="20" name="Rectangle 78"/>
          <p:cNvSpPr>
            <a:spLocks noChangeArrowheads="1"/>
          </p:cNvSpPr>
          <p:nvPr/>
        </p:nvSpPr>
        <p:spPr bwMode="gray">
          <a:xfrm>
            <a:off x="-380650" y="3873367"/>
            <a:ext cx="337492" cy="431800"/>
          </a:xfrm>
          <a:prstGeom prst="rect">
            <a:avLst/>
          </a:prstGeom>
          <a:solidFill>
            <a:srgbClr val="97D276"/>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151</a:t>
            </a:r>
          </a:p>
          <a:p>
            <a:pPr algn="r">
              <a:lnSpc>
                <a:spcPct val="90000"/>
              </a:lnSpc>
              <a:defRPr/>
            </a:pPr>
            <a:r>
              <a:rPr lang="de-DE" sz="1000" dirty="0" smtClean="0">
                <a:solidFill>
                  <a:srgbClr val="4B4B4B"/>
                </a:solidFill>
              </a:rPr>
              <a:t>210</a:t>
            </a:r>
          </a:p>
          <a:p>
            <a:pPr algn="r">
              <a:lnSpc>
                <a:spcPct val="90000"/>
              </a:lnSpc>
              <a:defRPr/>
            </a:pPr>
            <a:r>
              <a:rPr lang="de-DE" sz="1000" dirty="0" smtClean="0">
                <a:solidFill>
                  <a:srgbClr val="4B4B4B"/>
                </a:solidFill>
              </a:rPr>
              <a:t>118</a:t>
            </a:r>
            <a:endParaRPr lang="de-DE" sz="1000" dirty="0">
              <a:solidFill>
                <a:srgbClr val="4B4B4B"/>
              </a:solidFill>
            </a:endParaRPr>
          </a:p>
        </p:txBody>
      </p:sp>
      <p:sp>
        <p:nvSpPr>
          <p:cNvPr id="21" name="Rectangle 78"/>
          <p:cNvSpPr>
            <a:spLocks noChangeArrowheads="1"/>
          </p:cNvSpPr>
          <p:nvPr/>
        </p:nvSpPr>
        <p:spPr bwMode="gray">
          <a:xfrm>
            <a:off x="-380650" y="4297712"/>
            <a:ext cx="337492" cy="431800"/>
          </a:xfrm>
          <a:prstGeom prst="rect">
            <a:avLst/>
          </a:prstGeom>
          <a:solidFill>
            <a:srgbClr val="B7E0A0"/>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183</a:t>
            </a:r>
          </a:p>
          <a:p>
            <a:pPr algn="r">
              <a:lnSpc>
                <a:spcPct val="90000"/>
              </a:lnSpc>
              <a:defRPr/>
            </a:pPr>
            <a:r>
              <a:rPr lang="de-DE" sz="1000" dirty="0" smtClean="0">
                <a:solidFill>
                  <a:srgbClr val="4B4B4B"/>
                </a:solidFill>
              </a:rPr>
              <a:t>224</a:t>
            </a:r>
          </a:p>
          <a:p>
            <a:pPr algn="r">
              <a:lnSpc>
                <a:spcPct val="90000"/>
              </a:lnSpc>
              <a:defRPr/>
            </a:pPr>
            <a:r>
              <a:rPr lang="de-DE" sz="1000" dirty="0" smtClean="0">
                <a:solidFill>
                  <a:srgbClr val="4B4B4B"/>
                </a:solidFill>
              </a:rPr>
              <a:t>160</a:t>
            </a:r>
            <a:endParaRPr lang="de-DE" sz="1000" dirty="0">
              <a:solidFill>
                <a:srgbClr val="4B4B4B"/>
              </a:solidFill>
            </a:endParaRPr>
          </a:p>
        </p:txBody>
      </p:sp>
      <p:sp>
        <p:nvSpPr>
          <p:cNvPr id="22" name="Rectangle 78"/>
          <p:cNvSpPr>
            <a:spLocks noChangeArrowheads="1"/>
          </p:cNvSpPr>
          <p:nvPr/>
        </p:nvSpPr>
        <p:spPr bwMode="gray">
          <a:xfrm>
            <a:off x="-380650" y="4730844"/>
            <a:ext cx="337492" cy="431800"/>
          </a:xfrm>
          <a:prstGeom prst="rect">
            <a:avLst/>
          </a:prstGeom>
          <a:solidFill>
            <a:srgbClr val="DAEFCF"/>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218</a:t>
            </a:r>
          </a:p>
          <a:p>
            <a:pPr algn="r">
              <a:lnSpc>
                <a:spcPct val="90000"/>
              </a:lnSpc>
              <a:defRPr/>
            </a:pPr>
            <a:r>
              <a:rPr lang="de-DE" sz="1000" dirty="0" smtClean="0">
                <a:solidFill>
                  <a:srgbClr val="4B4B4B"/>
                </a:solidFill>
              </a:rPr>
              <a:t>239</a:t>
            </a:r>
          </a:p>
          <a:p>
            <a:pPr algn="r">
              <a:lnSpc>
                <a:spcPct val="90000"/>
              </a:lnSpc>
              <a:defRPr/>
            </a:pPr>
            <a:r>
              <a:rPr lang="de-DE" sz="1000" dirty="0" smtClean="0">
                <a:solidFill>
                  <a:srgbClr val="4B4B4B"/>
                </a:solidFill>
              </a:rPr>
              <a:t>207</a:t>
            </a:r>
            <a:endParaRPr lang="de-DE" sz="1000" dirty="0">
              <a:solidFill>
                <a:srgbClr val="4B4B4B"/>
              </a:solidFill>
            </a:endParaRPr>
          </a:p>
        </p:txBody>
      </p:sp>
      <p:sp>
        <p:nvSpPr>
          <p:cNvPr id="23" name="Rectangle 78"/>
          <p:cNvSpPr>
            <a:spLocks noChangeArrowheads="1"/>
          </p:cNvSpPr>
          <p:nvPr/>
        </p:nvSpPr>
        <p:spPr bwMode="gray">
          <a:xfrm>
            <a:off x="-380650" y="5157889"/>
            <a:ext cx="337492" cy="431800"/>
          </a:xfrm>
          <a:prstGeom prst="rect">
            <a:avLst/>
          </a:prstGeom>
          <a:solidFill>
            <a:srgbClr val="F2016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242</a:t>
            </a:r>
          </a:p>
          <a:p>
            <a:pPr algn="r">
              <a:lnSpc>
                <a:spcPct val="90000"/>
              </a:lnSpc>
              <a:defRPr/>
            </a:pPr>
            <a:r>
              <a:rPr lang="de-DE" sz="1000" dirty="0" smtClean="0">
                <a:solidFill>
                  <a:schemeClr val="bg1"/>
                </a:solidFill>
              </a:rPr>
              <a:t>1</a:t>
            </a:r>
          </a:p>
          <a:p>
            <a:pPr algn="r">
              <a:lnSpc>
                <a:spcPct val="90000"/>
              </a:lnSpc>
              <a:defRPr/>
            </a:pPr>
            <a:r>
              <a:rPr lang="de-DE" sz="1000" dirty="0" smtClean="0">
                <a:solidFill>
                  <a:schemeClr val="bg1"/>
                </a:solidFill>
              </a:rPr>
              <a:t>108</a:t>
            </a:r>
            <a:endParaRPr lang="de-DE" sz="1000" dirty="0">
              <a:solidFill>
                <a:schemeClr val="bg1"/>
              </a:solidFill>
            </a:endParaRPr>
          </a:p>
        </p:txBody>
      </p:sp>
      <p:sp>
        <p:nvSpPr>
          <p:cNvPr id="24" name="Rectangle 78"/>
          <p:cNvSpPr>
            <a:spLocks noChangeArrowheads="1"/>
          </p:cNvSpPr>
          <p:nvPr/>
        </p:nvSpPr>
        <p:spPr bwMode="gray">
          <a:xfrm>
            <a:off x="-380650" y="5589689"/>
            <a:ext cx="337492" cy="431800"/>
          </a:xfrm>
          <a:prstGeom prst="rect">
            <a:avLst/>
          </a:prstGeom>
          <a:solidFill>
            <a:srgbClr val="F73D96"/>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247</a:t>
            </a:r>
          </a:p>
          <a:p>
            <a:pPr algn="r">
              <a:lnSpc>
                <a:spcPct val="90000"/>
              </a:lnSpc>
              <a:defRPr/>
            </a:pPr>
            <a:r>
              <a:rPr lang="de-DE" sz="1000" dirty="0" smtClean="0">
                <a:solidFill>
                  <a:srgbClr val="4B4B4B"/>
                </a:solidFill>
              </a:rPr>
              <a:t>61</a:t>
            </a:r>
          </a:p>
          <a:p>
            <a:pPr algn="r">
              <a:lnSpc>
                <a:spcPct val="90000"/>
              </a:lnSpc>
              <a:defRPr/>
            </a:pPr>
            <a:r>
              <a:rPr lang="de-DE" sz="1000" dirty="0" smtClean="0">
                <a:solidFill>
                  <a:srgbClr val="4B4B4B"/>
                </a:solidFill>
              </a:rPr>
              <a:t>150</a:t>
            </a:r>
            <a:endParaRPr lang="de-DE" sz="1000" dirty="0">
              <a:solidFill>
                <a:srgbClr val="4B4B4B"/>
              </a:solidFill>
            </a:endParaRPr>
          </a:p>
        </p:txBody>
      </p:sp>
      <p:sp>
        <p:nvSpPr>
          <p:cNvPr id="25" name="Rectangle 78"/>
          <p:cNvSpPr>
            <a:spLocks noChangeArrowheads="1"/>
          </p:cNvSpPr>
          <p:nvPr/>
        </p:nvSpPr>
        <p:spPr bwMode="gray">
          <a:xfrm>
            <a:off x="-380650" y="6021288"/>
            <a:ext cx="337492" cy="431800"/>
          </a:xfrm>
          <a:prstGeom prst="rect">
            <a:avLst/>
          </a:prstGeom>
          <a:solidFill>
            <a:srgbClr val="F97FB9"/>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249</a:t>
            </a:r>
          </a:p>
          <a:p>
            <a:pPr algn="r">
              <a:lnSpc>
                <a:spcPct val="90000"/>
              </a:lnSpc>
              <a:defRPr/>
            </a:pPr>
            <a:r>
              <a:rPr lang="de-DE" sz="1000" dirty="0" smtClean="0">
                <a:solidFill>
                  <a:srgbClr val="4B4B4B"/>
                </a:solidFill>
              </a:rPr>
              <a:t>127</a:t>
            </a:r>
          </a:p>
          <a:p>
            <a:pPr algn="r">
              <a:lnSpc>
                <a:spcPct val="90000"/>
              </a:lnSpc>
              <a:defRPr/>
            </a:pPr>
            <a:r>
              <a:rPr lang="de-DE" sz="1000" dirty="0" smtClean="0">
                <a:solidFill>
                  <a:srgbClr val="4B4B4B"/>
                </a:solidFill>
              </a:rPr>
              <a:t>185</a:t>
            </a:r>
            <a:endParaRPr lang="de-DE" sz="1000" dirty="0">
              <a:solidFill>
                <a:srgbClr val="4B4B4B"/>
              </a:solidFill>
            </a:endParaRPr>
          </a:p>
        </p:txBody>
      </p:sp>
      <p:sp>
        <p:nvSpPr>
          <p:cNvPr id="26" name="Rectangle 78"/>
          <p:cNvSpPr>
            <a:spLocks noChangeArrowheads="1"/>
          </p:cNvSpPr>
          <p:nvPr/>
        </p:nvSpPr>
        <p:spPr bwMode="gray">
          <a:xfrm>
            <a:off x="-380650" y="6445385"/>
            <a:ext cx="337492" cy="431800"/>
          </a:xfrm>
          <a:prstGeom prst="rect">
            <a:avLst/>
          </a:prstGeom>
          <a:solidFill>
            <a:srgbClr val="FBBFDC"/>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rgbClr val="4B4B4B"/>
                </a:solidFill>
              </a:rPr>
              <a:t>251</a:t>
            </a:r>
          </a:p>
          <a:p>
            <a:pPr algn="r">
              <a:lnSpc>
                <a:spcPct val="90000"/>
              </a:lnSpc>
              <a:defRPr/>
            </a:pPr>
            <a:r>
              <a:rPr lang="de-DE" sz="1000" dirty="0" smtClean="0">
                <a:solidFill>
                  <a:srgbClr val="4B4B4B"/>
                </a:solidFill>
              </a:rPr>
              <a:t>191</a:t>
            </a:r>
          </a:p>
          <a:p>
            <a:pPr algn="r">
              <a:lnSpc>
                <a:spcPct val="90000"/>
              </a:lnSpc>
              <a:defRPr/>
            </a:pPr>
            <a:r>
              <a:rPr lang="de-DE" sz="1000" dirty="0" smtClean="0">
                <a:solidFill>
                  <a:srgbClr val="4B4B4B"/>
                </a:solidFill>
              </a:rPr>
              <a:t>220</a:t>
            </a:r>
            <a:endParaRPr lang="de-DE" sz="1000" dirty="0">
              <a:solidFill>
                <a:srgbClr val="4B4B4B"/>
              </a:solidFill>
            </a:endParaRPr>
          </a:p>
        </p:txBody>
      </p:sp>
      <p:sp>
        <p:nvSpPr>
          <p:cNvPr id="27" name="Rectangle 78"/>
          <p:cNvSpPr>
            <a:spLocks noChangeArrowheads="1"/>
          </p:cNvSpPr>
          <p:nvPr/>
        </p:nvSpPr>
        <p:spPr bwMode="gray">
          <a:xfrm>
            <a:off x="-724693" y="5161955"/>
            <a:ext cx="337492" cy="431800"/>
          </a:xfrm>
          <a:prstGeom prst="rect">
            <a:avLst/>
          </a:prstGeom>
          <a:solidFill>
            <a:srgbClr val="4B4B4B"/>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75</a:t>
            </a:r>
          </a:p>
          <a:p>
            <a:pPr algn="r">
              <a:lnSpc>
                <a:spcPct val="90000"/>
              </a:lnSpc>
              <a:defRPr/>
            </a:pPr>
            <a:r>
              <a:rPr lang="de-DE" sz="1000" dirty="0" smtClean="0">
                <a:solidFill>
                  <a:schemeClr val="bg1"/>
                </a:solidFill>
              </a:rPr>
              <a:t>75</a:t>
            </a:r>
          </a:p>
          <a:p>
            <a:pPr algn="r">
              <a:lnSpc>
                <a:spcPct val="90000"/>
              </a:lnSpc>
              <a:defRPr/>
            </a:pPr>
            <a:r>
              <a:rPr lang="de-DE" sz="1000" dirty="0" smtClean="0">
                <a:solidFill>
                  <a:schemeClr val="bg1"/>
                </a:solidFill>
              </a:rPr>
              <a:t>75</a:t>
            </a:r>
            <a:endParaRPr lang="de-DE" sz="1000" dirty="0">
              <a:solidFill>
                <a:schemeClr val="bg1"/>
              </a:solidFill>
            </a:endParaRPr>
          </a:p>
        </p:txBody>
      </p:sp>
      <p:sp>
        <p:nvSpPr>
          <p:cNvPr id="28" name="Rectangle 78"/>
          <p:cNvSpPr>
            <a:spLocks noChangeArrowheads="1"/>
          </p:cNvSpPr>
          <p:nvPr/>
        </p:nvSpPr>
        <p:spPr bwMode="gray">
          <a:xfrm>
            <a:off x="-722353" y="5593684"/>
            <a:ext cx="337492" cy="431800"/>
          </a:xfrm>
          <a:prstGeom prst="rect">
            <a:avLst/>
          </a:prstGeom>
          <a:solidFill>
            <a:srgbClr val="646464"/>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100</a:t>
            </a:r>
          </a:p>
          <a:p>
            <a:pPr algn="r">
              <a:lnSpc>
                <a:spcPct val="90000"/>
              </a:lnSpc>
              <a:defRPr/>
            </a:pPr>
            <a:r>
              <a:rPr lang="de-DE" sz="1000" dirty="0" smtClean="0">
                <a:solidFill>
                  <a:schemeClr val="bg1"/>
                </a:solidFill>
              </a:rPr>
              <a:t>100</a:t>
            </a:r>
          </a:p>
          <a:p>
            <a:pPr algn="r">
              <a:lnSpc>
                <a:spcPct val="90000"/>
              </a:lnSpc>
              <a:defRPr/>
            </a:pPr>
            <a:r>
              <a:rPr lang="de-DE" sz="1000" dirty="0" smtClean="0">
                <a:solidFill>
                  <a:schemeClr val="bg1"/>
                </a:solidFill>
              </a:rPr>
              <a:t>100</a:t>
            </a:r>
            <a:endParaRPr lang="de-DE" sz="1000" dirty="0">
              <a:solidFill>
                <a:schemeClr val="bg1"/>
              </a:solidFill>
            </a:endParaRPr>
          </a:p>
        </p:txBody>
      </p:sp>
      <p:sp>
        <p:nvSpPr>
          <p:cNvPr id="29" name="Rectangle 78"/>
          <p:cNvSpPr>
            <a:spLocks noChangeArrowheads="1"/>
          </p:cNvSpPr>
          <p:nvPr/>
        </p:nvSpPr>
        <p:spPr bwMode="gray">
          <a:xfrm>
            <a:off x="-717325" y="6024536"/>
            <a:ext cx="337492" cy="431800"/>
          </a:xfrm>
          <a:prstGeom prst="rect">
            <a:avLst/>
          </a:prstGeom>
          <a:solidFill>
            <a:srgbClr val="7D7D7D"/>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125</a:t>
            </a:r>
          </a:p>
          <a:p>
            <a:pPr algn="r">
              <a:lnSpc>
                <a:spcPct val="90000"/>
              </a:lnSpc>
              <a:defRPr/>
            </a:pPr>
            <a:r>
              <a:rPr lang="de-DE" sz="1000" dirty="0" smtClean="0">
                <a:solidFill>
                  <a:schemeClr val="bg1"/>
                </a:solidFill>
              </a:rPr>
              <a:t>125</a:t>
            </a:r>
          </a:p>
          <a:p>
            <a:pPr algn="r">
              <a:lnSpc>
                <a:spcPct val="90000"/>
              </a:lnSpc>
              <a:defRPr/>
            </a:pPr>
            <a:r>
              <a:rPr lang="de-DE" sz="1000" dirty="0" smtClean="0">
                <a:solidFill>
                  <a:schemeClr val="bg1"/>
                </a:solidFill>
              </a:rPr>
              <a:t>125</a:t>
            </a:r>
            <a:endParaRPr lang="de-DE" sz="1000" dirty="0">
              <a:solidFill>
                <a:schemeClr val="bg1"/>
              </a:solidFill>
            </a:endParaRPr>
          </a:p>
        </p:txBody>
      </p:sp>
      <p:sp>
        <p:nvSpPr>
          <p:cNvPr id="30" name="Rectangle 78"/>
          <p:cNvSpPr>
            <a:spLocks noChangeArrowheads="1"/>
          </p:cNvSpPr>
          <p:nvPr/>
        </p:nvSpPr>
        <p:spPr bwMode="gray">
          <a:xfrm>
            <a:off x="-722688" y="6445252"/>
            <a:ext cx="337492" cy="431800"/>
          </a:xfrm>
          <a:prstGeom prst="rect">
            <a:avLst/>
          </a:prstGeom>
          <a:solidFill>
            <a:srgbClr val="969696"/>
          </a:solidFill>
          <a:ln w="6350">
            <a:noFill/>
            <a:miter lim="800000"/>
            <a:headEnd/>
            <a:tailEnd/>
          </a:ln>
          <a:effectLst/>
        </p:spPr>
        <p:txBody>
          <a:bodyPr wrap="none" lIns="36000" tIns="44450" rIns="36000" bIns="44450" anchor="ctr"/>
          <a:lstStyle/>
          <a:p>
            <a:pPr algn="r">
              <a:lnSpc>
                <a:spcPct val="90000"/>
              </a:lnSpc>
              <a:defRPr/>
            </a:pPr>
            <a:r>
              <a:rPr lang="de-DE" sz="1000" dirty="0" smtClean="0">
                <a:solidFill>
                  <a:schemeClr val="bg1"/>
                </a:solidFill>
              </a:rPr>
              <a:t>150</a:t>
            </a:r>
          </a:p>
          <a:p>
            <a:pPr algn="r">
              <a:lnSpc>
                <a:spcPct val="90000"/>
              </a:lnSpc>
              <a:defRPr/>
            </a:pPr>
            <a:r>
              <a:rPr lang="de-DE" sz="1000" dirty="0" smtClean="0">
                <a:solidFill>
                  <a:schemeClr val="bg1"/>
                </a:solidFill>
              </a:rPr>
              <a:t>150</a:t>
            </a:r>
          </a:p>
          <a:p>
            <a:pPr algn="r">
              <a:lnSpc>
                <a:spcPct val="90000"/>
              </a:lnSpc>
              <a:defRPr/>
            </a:pPr>
            <a:r>
              <a:rPr lang="de-DE" sz="1000" dirty="0" smtClean="0">
                <a:solidFill>
                  <a:schemeClr val="bg1"/>
                </a:solidFill>
              </a:rPr>
              <a:t>150</a:t>
            </a:r>
          </a:p>
        </p:txBody>
      </p:sp>
      <p:sp>
        <p:nvSpPr>
          <p:cNvPr id="1033" name="Rectangle 9"/>
          <p:cNvSpPr>
            <a:spLocks noChangeArrowheads="1"/>
          </p:cNvSpPr>
          <p:nvPr/>
        </p:nvSpPr>
        <p:spPr bwMode="auto">
          <a:xfrm>
            <a:off x="8378700" y="6264744"/>
            <a:ext cx="585788" cy="536575"/>
          </a:xfrm>
          <a:prstGeom prst="rect">
            <a:avLst/>
          </a:prstGeom>
          <a:noFill/>
          <a:ln w="9525">
            <a:noFill/>
            <a:miter lim="800000"/>
            <a:headEnd/>
            <a:tailEnd/>
          </a:ln>
          <a:effectLst/>
        </p:spPr>
        <p:txBody>
          <a:bodyPr lIns="92903" tIns="46452" rIns="92903" bIns="46452" anchor="b"/>
          <a:lstStyle/>
          <a:p>
            <a:pPr algn="r" defTabSz="928688" eaLnBrk="0" hangingPunct="0"/>
            <a:fld id="{E9B3BC67-2591-4AF8-8C3E-70CDA4CB9A46}" type="slidenum">
              <a:rPr lang="en-GB" sz="1000">
                <a:solidFill>
                  <a:srgbClr val="FFFFFF"/>
                </a:solidFill>
                <a:latin typeface="Arial MT" pitchFamily="34" charset="0"/>
              </a:rPr>
              <a:pPr algn="r" defTabSz="928688" eaLnBrk="0" hangingPunct="0"/>
              <a:t>‹#›</a:t>
            </a:fld>
            <a:endParaRPr lang="en-GB" sz="1000" dirty="0">
              <a:solidFill>
                <a:srgbClr val="FFFFFF"/>
              </a:solidFill>
              <a:latin typeface="Arial MT" pitchFamily="34" charset="0"/>
            </a:endParaRPr>
          </a:p>
        </p:txBody>
      </p:sp>
      <p:pic>
        <p:nvPicPr>
          <p:cNvPr id="47112" name="Picture 8" descr="\\HRGLAFS01\pub\Ferrier Pearce\logos\arrows\Arrow device RGG png\arrow device CMYK GREEN.png"/>
          <p:cNvPicPr>
            <a:picLocks noChangeAspect="1" noChangeArrowheads="1"/>
          </p:cNvPicPr>
          <p:nvPr/>
        </p:nvPicPr>
        <p:blipFill>
          <a:blip r:embed="rId19" cstate="print"/>
          <a:srcRect/>
          <a:stretch>
            <a:fillRect/>
          </a:stretch>
        </p:blipFill>
        <p:spPr bwMode="auto">
          <a:xfrm>
            <a:off x="8371257" y="6506511"/>
            <a:ext cx="238477" cy="351489"/>
          </a:xfrm>
          <a:prstGeom prst="rect">
            <a:avLst/>
          </a:prstGeom>
          <a:noFill/>
        </p:spPr>
      </p:pic>
      <p:pic>
        <p:nvPicPr>
          <p:cNvPr id="30722" name="Picture 2" descr="C:\Users\wmcloughlan\AppData\Local\Microsoft\Windows\Temporary Internet Files\Content.Outlook\WJHDSIO6\HR LOGO RGB (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02568" y="234352"/>
            <a:ext cx="3233928" cy="5303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3"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rtl="0" eaLnBrk="1" fontAlgn="base" hangingPunct="1">
        <a:spcBef>
          <a:spcPct val="0"/>
        </a:spcBef>
        <a:spcAft>
          <a:spcPct val="0"/>
        </a:spcAft>
        <a:defRPr sz="3000" b="1" baseline="0">
          <a:solidFill>
            <a:srgbClr val="6EC040"/>
          </a:solidFill>
          <a:latin typeface="+mj-lt"/>
          <a:ea typeface="+mj-ea"/>
          <a:cs typeface="+mj-cs"/>
        </a:defRPr>
      </a:lvl1pPr>
      <a:lvl2pPr algn="l" rtl="0" eaLnBrk="1" fontAlgn="base" hangingPunct="1">
        <a:spcBef>
          <a:spcPct val="0"/>
        </a:spcBef>
        <a:spcAft>
          <a:spcPct val="0"/>
        </a:spcAft>
        <a:defRPr sz="3000" b="1">
          <a:solidFill>
            <a:srgbClr val="3FA6CC"/>
          </a:solidFill>
          <a:latin typeface="Arial" charset="0"/>
        </a:defRPr>
      </a:lvl2pPr>
      <a:lvl3pPr algn="l" rtl="0" eaLnBrk="1" fontAlgn="base" hangingPunct="1">
        <a:spcBef>
          <a:spcPct val="0"/>
        </a:spcBef>
        <a:spcAft>
          <a:spcPct val="0"/>
        </a:spcAft>
        <a:defRPr sz="3000" b="1">
          <a:solidFill>
            <a:srgbClr val="3FA6CC"/>
          </a:solidFill>
          <a:latin typeface="Arial" charset="0"/>
        </a:defRPr>
      </a:lvl3pPr>
      <a:lvl4pPr algn="l" rtl="0" eaLnBrk="1" fontAlgn="base" hangingPunct="1">
        <a:spcBef>
          <a:spcPct val="0"/>
        </a:spcBef>
        <a:spcAft>
          <a:spcPct val="0"/>
        </a:spcAft>
        <a:defRPr sz="3000" b="1">
          <a:solidFill>
            <a:srgbClr val="3FA6CC"/>
          </a:solidFill>
          <a:latin typeface="Arial" charset="0"/>
        </a:defRPr>
      </a:lvl4pPr>
      <a:lvl5pPr algn="l" rtl="0" eaLnBrk="1" fontAlgn="base" hangingPunct="1">
        <a:spcBef>
          <a:spcPct val="0"/>
        </a:spcBef>
        <a:spcAft>
          <a:spcPct val="0"/>
        </a:spcAft>
        <a:defRPr sz="3000" b="1">
          <a:solidFill>
            <a:srgbClr val="3FA6CC"/>
          </a:solidFill>
          <a:latin typeface="Arial" charset="0"/>
        </a:defRPr>
      </a:lvl5pPr>
      <a:lvl6pPr marL="457200" algn="l" rtl="0" eaLnBrk="1" fontAlgn="base" hangingPunct="1">
        <a:spcBef>
          <a:spcPct val="0"/>
        </a:spcBef>
        <a:spcAft>
          <a:spcPct val="0"/>
        </a:spcAft>
        <a:defRPr sz="3000" b="1">
          <a:solidFill>
            <a:srgbClr val="3FA6CC"/>
          </a:solidFill>
          <a:latin typeface="Arial" charset="0"/>
        </a:defRPr>
      </a:lvl6pPr>
      <a:lvl7pPr marL="914400" algn="l" rtl="0" eaLnBrk="1" fontAlgn="base" hangingPunct="1">
        <a:spcBef>
          <a:spcPct val="0"/>
        </a:spcBef>
        <a:spcAft>
          <a:spcPct val="0"/>
        </a:spcAft>
        <a:defRPr sz="3000" b="1">
          <a:solidFill>
            <a:srgbClr val="3FA6CC"/>
          </a:solidFill>
          <a:latin typeface="Arial" charset="0"/>
        </a:defRPr>
      </a:lvl7pPr>
      <a:lvl8pPr marL="1371600" algn="l" rtl="0" eaLnBrk="1" fontAlgn="base" hangingPunct="1">
        <a:spcBef>
          <a:spcPct val="0"/>
        </a:spcBef>
        <a:spcAft>
          <a:spcPct val="0"/>
        </a:spcAft>
        <a:defRPr sz="3000" b="1">
          <a:solidFill>
            <a:srgbClr val="3FA6CC"/>
          </a:solidFill>
          <a:latin typeface="Arial" charset="0"/>
        </a:defRPr>
      </a:lvl8pPr>
      <a:lvl9pPr marL="1828800" algn="l" rtl="0" eaLnBrk="1" fontAlgn="base" hangingPunct="1">
        <a:spcBef>
          <a:spcPct val="0"/>
        </a:spcBef>
        <a:spcAft>
          <a:spcPct val="0"/>
        </a:spcAft>
        <a:defRPr sz="3000" b="1">
          <a:solidFill>
            <a:srgbClr val="3FA6CC"/>
          </a:solidFill>
          <a:latin typeface="Arial" charset="0"/>
        </a:defRPr>
      </a:lvl9pPr>
    </p:titleStyle>
    <p:bodyStyle>
      <a:lvl1pPr marL="342900" marR="0" indent="-342900" algn="l" defTabSz="914400" rtl="0" eaLnBrk="1" fontAlgn="base" latinLnBrk="0" hangingPunct="1">
        <a:lnSpc>
          <a:spcPct val="100000"/>
        </a:lnSpc>
        <a:spcBef>
          <a:spcPct val="20000"/>
        </a:spcBef>
        <a:spcAft>
          <a:spcPct val="20000"/>
        </a:spcAft>
        <a:buClr>
          <a:srgbClr val="6EC040"/>
        </a:buClr>
        <a:buSzTx/>
        <a:buFontTx/>
        <a:buBlip>
          <a:blip r:embed="rId18"/>
        </a:buBlip>
        <a:tabLst/>
        <a:defRPr sz="2800">
          <a:solidFill>
            <a:srgbClr val="646464"/>
          </a:solidFill>
          <a:latin typeface="+mn-lt"/>
          <a:ea typeface="+mn-ea"/>
          <a:cs typeface="+mn-cs"/>
        </a:defRPr>
      </a:lvl1pPr>
      <a:lvl2pPr marL="742950" marR="0" indent="-28575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21"/>
        </a:buBlip>
        <a:tabLst/>
        <a:defRPr sz="2400">
          <a:solidFill>
            <a:srgbClr val="646464"/>
          </a:solidFill>
          <a:latin typeface="+mn-lt"/>
        </a:defRPr>
      </a:lvl2pPr>
      <a:lvl3pPr marL="1143000" marR="0" indent="-22860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22"/>
        </a:buBlip>
        <a:tabLst/>
        <a:defRPr sz="2400">
          <a:solidFill>
            <a:srgbClr val="646464"/>
          </a:solidFill>
          <a:latin typeface="+mn-lt"/>
        </a:defRPr>
      </a:lvl3pPr>
      <a:lvl4pPr marL="1600200" marR="0" indent="-228600" algn="l" defTabSz="914400" rtl="0" eaLnBrk="1" fontAlgn="base" latinLnBrk="0" hangingPunct="1">
        <a:lnSpc>
          <a:spcPct val="100000"/>
        </a:lnSpc>
        <a:spcBef>
          <a:spcPct val="10000"/>
        </a:spcBef>
        <a:spcAft>
          <a:spcPct val="20000"/>
        </a:spcAft>
        <a:buClr>
          <a:srgbClr val="6EC040"/>
        </a:buClr>
        <a:buSzTx/>
        <a:buFont typeface="Times New Roman" pitchFamily="18" charset="0"/>
        <a:buBlip>
          <a:blip r:embed="rId23"/>
        </a:buBlip>
        <a:tabLst/>
        <a:defRPr sz="2400">
          <a:solidFill>
            <a:srgbClr val="646464"/>
          </a:solidFill>
          <a:latin typeface="+mn-lt"/>
        </a:defRPr>
      </a:lvl4pPr>
      <a:lvl5pPr marL="2057400" marR="0" indent="-228600" algn="l" defTabSz="914400" rtl="0" eaLnBrk="1" fontAlgn="base" latinLnBrk="0" hangingPunct="1">
        <a:lnSpc>
          <a:spcPct val="100000"/>
        </a:lnSpc>
        <a:spcBef>
          <a:spcPct val="10000"/>
        </a:spcBef>
        <a:spcAft>
          <a:spcPct val="20000"/>
        </a:spcAft>
        <a:buClr>
          <a:srgbClr val="6EC040"/>
        </a:buClr>
        <a:buSzTx/>
        <a:buFontTx/>
        <a:buBlip>
          <a:blip r:embed="rId24"/>
        </a:buBlip>
        <a:tabLst/>
        <a:defRPr sz="2400">
          <a:solidFill>
            <a:srgbClr val="646464"/>
          </a:solidFill>
          <a:latin typeface="+mn-lt"/>
        </a:defRPr>
      </a:lvl5pPr>
      <a:lvl6pPr marL="25146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6pPr>
      <a:lvl7pPr marL="29718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7pPr>
      <a:lvl8pPr marL="34290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8pPr>
      <a:lvl9pPr marL="3886200" indent="-228600" algn="l" rtl="0" eaLnBrk="1" fontAlgn="base" hangingPunct="1">
        <a:spcBef>
          <a:spcPct val="10000"/>
        </a:spcBef>
        <a:spcAft>
          <a:spcPct val="20000"/>
        </a:spcAft>
        <a:buClr>
          <a:srgbClr val="6EC040"/>
        </a:buClr>
        <a:buBlip>
          <a:blip r:embed="rId25"/>
        </a:buBlip>
        <a:defRPr sz="24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xml"/><Relationship Id="rId7" Type="http://schemas.openxmlformats.org/officeDocument/2006/relationships/hyperlink" Target="http://www.google.co.uk/url?sa=i&amp;rct=j&amp;q=&amp;esrc=s&amp;source=images&amp;cd=&amp;cad=rja&amp;uact=8&amp;ved=0CAcQjRxqFQoTCIns8JayksgCFYJWGgodxW8NgQ&amp;url=http://www.careerconsultants.co.uk/writing-the-best-cv/&amp;bvm=bv.103627116,d.d2s&amp;psig=AFQjCNEFnYgTpHLRKmDpeffjVITb4VIFfg&amp;ust=1443277587075941" TargetMode="External"/><Relationship Id="rId12" Type="http://schemas.openxmlformats.org/officeDocument/2006/relationships/image" Target="../media/image35.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hyperlink" Target="http://www.google.co.uk/url?sa=i&amp;rct=j&amp;q=&amp;esrc=s&amp;source=images&amp;cd=&amp;cad=rja&amp;uact=8&amp;ved=0CAcQjRxqFQoTCOjJocSzksgCFQZbGgodMHsPbw&amp;url=http://thinktheology.org/2013/03/13/your-level-of-certainty-concerns-me/&amp;bvm=bv.103627116,d.d2s&amp;psig=AFQjCNHHJx5rkK7RRVjKOJsQQcWjtPSufg&amp;ust=1443277949303249" TargetMode="External"/><Relationship Id="rId5" Type="http://schemas.openxmlformats.org/officeDocument/2006/relationships/diagramColors" Target="../diagrams/colors1.xml"/><Relationship Id="rId10" Type="http://schemas.openxmlformats.org/officeDocument/2006/relationships/image" Target="../media/image34.jpeg"/><Relationship Id="rId4" Type="http://schemas.openxmlformats.org/officeDocument/2006/relationships/diagramQuickStyle" Target="../diagrams/quickStyle1.xml"/><Relationship Id="rId9" Type="http://schemas.openxmlformats.org/officeDocument/2006/relationships/hyperlink" Target="http://www.google.co.uk/url?sa=i&amp;rct=j&amp;q=&amp;esrc=s&amp;source=images&amp;cd=&amp;cad=rja&amp;uact=8&amp;ved=0CAcQjRxqFQoTCI3U6ZezksgCFUG4GgodnbYHwg&amp;url=http://www.wiziq.com/blog/importance-of-time-management-in-projects/&amp;bvm=bv.103627116,d.d2s&amp;psig=AFQjCNEPXnZTLAvELv4AH97iLhcKf45tjA&amp;ust=1443277666786855"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6.png"/><Relationship Id="rId7" Type="http://schemas.openxmlformats.org/officeDocument/2006/relationships/image" Target="../media/image35.gif"/><Relationship Id="rId2" Type="http://schemas.openxmlformats.org/officeDocument/2006/relationships/hyperlink" Target="http://www.google.co.uk/url?sa=i&amp;rct=j&amp;q=&amp;esrc=s&amp;source=images&amp;cd=&amp;cad=rja&amp;uact=8&amp;ved=0CAcQjRxqFQoTCIns8JayksgCFYJWGgodxW8NgQ&amp;url=http://www.careerconsultants.co.uk/writing-the-best-cv/&amp;bvm=bv.103627116,d.d2s&amp;psig=AFQjCNEFnYgTpHLRKmDpeffjVITb4VIFfg&amp;ust=1443277587075941" TargetMode="External"/><Relationship Id="rId1" Type="http://schemas.openxmlformats.org/officeDocument/2006/relationships/slideLayout" Target="../slideLayouts/slideLayout7.xml"/><Relationship Id="rId6" Type="http://schemas.openxmlformats.org/officeDocument/2006/relationships/hyperlink" Target="http://www.google.co.uk/url?sa=i&amp;rct=j&amp;q=&amp;esrc=s&amp;source=images&amp;cd=&amp;cad=rja&amp;uact=8&amp;ved=0CAcQjRxqFQoTCOjJocSzksgCFQZbGgodMHsPbw&amp;url=http://thinktheology.org/2013/03/13/your-level-of-certainty-concerns-me/&amp;bvm=bv.103627116,d.d2s&amp;psig=AFQjCNHHJx5rkK7RRVjKOJsQQcWjtPSufg&amp;ust=1443277949303249" TargetMode="External"/><Relationship Id="rId5" Type="http://schemas.openxmlformats.org/officeDocument/2006/relationships/image" Target="../media/image37.jpeg"/><Relationship Id="rId4" Type="http://schemas.openxmlformats.org/officeDocument/2006/relationships/hyperlink" Target="http://www.google.co.uk/url?sa=i&amp;rct=j&amp;q=&amp;esrc=s&amp;source=images&amp;cd=&amp;cad=rja&amp;uact=8&amp;ved=0CAcQjRxqFQoTCI3U6ZezksgCFUG4GgodnbYHwg&amp;url=http://www.wiziq.com/blog/importance-of-time-management-in-projects/&amp;bvm=bv.103627116,d.d2s&amp;psig=AFQjCNEPXnZTLAvELv4AH97iLhcKf45tjA&amp;ust=1443277666786855"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p:txBody>
          <a:bodyPr/>
          <a:lstStyle/>
          <a:p>
            <a:r>
              <a:rPr lang="en-GB" dirty="0"/>
              <a:t>London Borough of Harrow Pension Fund</a:t>
            </a:r>
            <a:endParaRPr lang="en-US" dirty="0"/>
          </a:p>
        </p:txBody>
      </p:sp>
      <p:sp>
        <p:nvSpPr>
          <p:cNvPr id="6" name="Rectangle 5"/>
          <p:cNvSpPr/>
          <p:nvPr/>
        </p:nvSpPr>
        <p:spPr>
          <a:xfrm>
            <a:off x="2520280" y="2888585"/>
            <a:ext cx="4572000" cy="646331"/>
          </a:xfrm>
          <a:prstGeom prst="rect">
            <a:avLst/>
          </a:prstGeom>
        </p:spPr>
        <p:txBody>
          <a:bodyPr>
            <a:spAutoFit/>
          </a:bodyPr>
          <a:lstStyle/>
          <a:p>
            <a:pPr lvl="0">
              <a:defRPr/>
            </a:pPr>
            <a:r>
              <a:rPr lang="en-US" b="1" kern="0" dirty="0" smtClean="0">
                <a:solidFill>
                  <a:schemeClr val="bg1"/>
                </a:solidFill>
              </a:rPr>
              <a:t/>
            </a:r>
            <a:br>
              <a:rPr lang="en-US" b="1" kern="0" dirty="0" smtClean="0">
                <a:solidFill>
                  <a:schemeClr val="bg1"/>
                </a:solidFill>
              </a:rPr>
            </a:br>
            <a:endParaRPr lang="en-US" b="1" kern="0" dirty="0">
              <a:solidFill>
                <a:schemeClr val="bg1"/>
              </a:solidFill>
            </a:endParaRPr>
          </a:p>
        </p:txBody>
      </p:sp>
      <p:sp>
        <p:nvSpPr>
          <p:cNvPr id="7" name="Subtitle 6"/>
          <p:cNvSpPr>
            <a:spLocks noGrp="1"/>
          </p:cNvSpPr>
          <p:nvPr>
            <p:ph type="subTitle" idx="1"/>
          </p:nvPr>
        </p:nvSpPr>
        <p:spPr>
          <a:xfrm>
            <a:off x="4284663" y="3962400"/>
            <a:ext cx="4122737" cy="1752600"/>
          </a:xfrm>
        </p:spPr>
        <p:txBody>
          <a:bodyPr/>
          <a:lstStyle/>
          <a:p>
            <a:r>
              <a:rPr lang="en-GB" dirty="0" smtClean="0"/>
              <a:t>Gemma Sefton </a:t>
            </a:r>
          </a:p>
          <a:p>
            <a:r>
              <a:rPr lang="en-GB" dirty="0" smtClean="0"/>
              <a:t>9 March 2016</a:t>
            </a:r>
            <a:endParaRPr lang="en-GB" dirty="0"/>
          </a:p>
          <a:p>
            <a:pPr marL="0" indent="0">
              <a:buNone/>
            </a:pPr>
            <a:endParaRPr lang="en-GB" dirty="0" smtClean="0"/>
          </a:p>
          <a:p>
            <a:pPr>
              <a:buNone/>
            </a:pPr>
            <a:endParaRPr lang="en-GB" dirty="0"/>
          </a:p>
        </p:txBody>
      </p:sp>
      <p:pic>
        <p:nvPicPr>
          <p:cNvPr id="5" name="Picture 4" descr="Public Sector logo.jpg"/>
          <p:cNvPicPr>
            <a:picLocks noChangeAspect="1"/>
          </p:cNvPicPr>
          <p:nvPr/>
        </p:nvPicPr>
        <p:blipFill>
          <a:blip r:embed="rId3" cstate="print"/>
          <a:stretch>
            <a:fillRect/>
          </a:stretch>
        </p:blipFill>
        <p:spPr>
          <a:xfrm>
            <a:off x="315913" y="6267148"/>
            <a:ext cx="2194560" cy="426720"/>
          </a:xfrm>
          <a:prstGeom prst="rect">
            <a:avLst/>
          </a:prstGeom>
        </p:spPr>
      </p:pic>
      <p:sp>
        <p:nvSpPr>
          <p:cNvPr id="2" name="Rectangle 1"/>
          <p:cNvSpPr/>
          <p:nvPr/>
        </p:nvSpPr>
        <p:spPr>
          <a:xfrm>
            <a:off x="2178496" y="2919610"/>
            <a:ext cx="6965504" cy="307777"/>
          </a:xfrm>
          <a:prstGeom prst="rect">
            <a:avLst/>
          </a:prstGeom>
        </p:spPr>
        <p:txBody>
          <a:bodyPr wrap="square">
            <a:spAutoFit/>
          </a:bodyPr>
          <a:lstStyle/>
          <a:p>
            <a:pPr>
              <a:defRPr/>
            </a:pPr>
            <a:r>
              <a:rPr lang="en-US" sz="1400" b="1" kern="0" dirty="0" smtClean="0">
                <a:solidFill>
                  <a:srgbClr val="FFFFFF"/>
                </a:solidFill>
              </a:rPr>
              <a:t>2016 Valuation: Funding strategy considerations</a:t>
            </a:r>
            <a:endParaRPr lang="en-US" sz="1400" b="1" kern="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4" y="274638"/>
            <a:ext cx="8229600" cy="1143000"/>
          </a:xfrm>
        </p:spPr>
        <p:txBody>
          <a:bodyPr/>
          <a:lstStyle/>
          <a:p>
            <a:r>
              <a:rPr lang="en-GB" dirty="0" smtClean="0"/>
              <a:t>The actuarial valuation: interested parties </a:t>
            </a:r>
            <a:endParaRPr lang="en-GB" dirty="0"/>
          </a:p>
        </p:txBody>
      </p:sp>
      <p:sp>
        <p:nvSpPr>
          <p:cNvPr id="4" name="Oval 3"/>
          <p:cNvSpPr/>
          <p:nvPr/>
        </p:nvSpPr>
        <p:spPr>
          <a:xfrm>
            <a:off x="3563888" y="3068960"/>
            <a:ext cx="2232248" cy="129614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Actuary carries out valuation </a:t>
            </a:r>
            <a:endParaRPr lang="en-GB" dirty="0"/>
          </a:p>
        </p:txBody>
      </p:sp>
      <p:sp>
        <p:nvSpPr>
          <p:cNvPr id="7" name="Rounded Rectangle 6"/>
          <p:cNvSpPr/>
          <p:nvPr/>
        </p:nvSpPr>
        <p:spPr>
          <a:xfrm>
            <a:off x="3131840" y="1190362"/>
            <a:ext cx="3024336" cy="123052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275856" y="1186704"/>
            <a:ext cx="2892843" cy="1446550"/>
          </a:xfrm>
          <a:prstGeom prst="rect">
            <a:avLst/>
          </a:prstGeom>
          <a:noFill/>
        </p:spPr>
        <p:txBody>
          <a:bodyPr wrap="square" rtlCol="0">
            <a:spAutoFit/>
          </a:bodyPr>
          <a:lstStyle/>
          <a:p>
            <a:pPr algn="ctr"/>
            <a:r>
              <a:rPr lang="en-GB" sz="1400" b="1" dirty="0" smtClean="0">
                <a:solidFill>
                  <a:schemeClr val="bg1"/>
                </a:solidFill>
              </a:rPr>
              <a:t>Councils/Taxpayers</a:t>
            </a:r>
            <a:br>
              <a:rPr lang="en-GB" sz="1400" b="1" dirty="0" smtClean="0">
                <a:solidFill>
                  <a:schemeClr val="bg1"/>
                </a:solidFill>
              </a:rPr>
            </a:br>
            <a:r>
              <a:rPr lang="en-GB" sz="1400" dirty="0" smtClean="0">
                <a:solidFill>
                  <a:schemeClr val="bg1"/>
                </a:solidFill>
              </a:rPr>
              <a:t>want employees’ benefits suitably funded, with minimal impact on Council services, and minimal inter-generation cross-subsidies</a:t>
            </a:r>
            <a:endParaRPr lang="en-GB" sz="1400" b="1" dirty="0" smtClean="0">
              <a:solidFill>
                <a:schemeClr val="bg1"/>
              </a:solidFill>
            </a:endParaRPr>
          </a:p>
          <a:p>
            <a:pPr algn="ctr"/>
            <a:endParaRPr lang="en-GB" dirty="0">
              <a:solidFill>
                <a:schemeClr val="bg1"/>
              </a:solidFill>
            </a:endParaRPr>
          </a:p>
        </p:txBody>
      </p:sp>
      <p:sp>
        <p:nvSpPr>
          <p:cNvPr id="8" name="Rounded Rectangle 7"/>
          <p:cNvSpPr/>
          <p:nvPr/>
        </p:nvSpPr>
        <p:spPr>
          <a:xfrm>
            <a:off x="107504" y="1340768"/>
            <a:ext cx="2664296" cy="1800200"/>
          </a:xfrm>
          <a:prstGeom prst="roundRect">
            <a:avLst/>
          </a:prstGeom>
          <a:solidFill>
            <a:srgbClr val="6E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5496" y="1412776"/>
            <a:ext cx="2808312" cy="1600438"/>
          </a:xfrm>
          <a:prstGeom prst="rect">
            <a:avLst/>
          </a:prstGeom>
          <a:noFill/>
        </p:spPr>
        <p:txBody>
          <a:bodyPr wrap="square" rtlCol="0">
            <a:spAutoFit/>
          </a:bodyPr>
          <a:lstStyle/>
          <a:p>
            <a:pPr algn="ctr"/>
            <a:r>
              <a:rPr lang="en-GB" sz="1400" b="1" dirty="0" smtClean="0">
                <a:solidFill>
                  <a:schemeClr val="bg1"/>
                </a:solidFill>
              </a:rPr>
              <a:t>Pension Committee </a:t>
            </a:r>
            <a:br>
              <a:rPr lang="en-GB" sz="1400" b="1" dirty="0" smtClean="0">
                <a:solidFill>
                  <a:schemeClr val="bg1"/>
                </a:solidFill>
              </a:rPr>
            </a:br>
            <a:r>
              <a:rPr lang="en-GB" sz="1400" dirty="0" smtClean="0">
                <a:solidFill>
                  <a:schemeClr val="bg1"/>
                </a:solidFill>
              </a:rPr>
              <a:t>formally decides on appropriate balance between prudent funding of Members’ benefits and affordable contributions which are consistent across all Employers </a:t>
            </a:r>
            <a:endParaRPr lang="en-GB" dirty="0">
              <a:solidFill>
                <a:schemeClr val="bg1"/>
              </a:solidFill>
            </a:endParaRPr>
          </a:p>
        </p:txBody>
      </p:sp>
      <p:sp>
        <p:nvSpPr>
          <p:cNvPr id="10" name="Rounded Rectangle 9"/>
          <p:cNvSpPr/>
          <p:nvPr/>
        </p:nvSpPr>
        <p:spPr>
          <a:xfrm>
            <a:off x="131299" y="4851159"/>
            <a:ext cx="2664296" cy="1152128"/>
          </a:xfrm>
          <a:prstGeom prst="roundRect">
            <a:avLst/>
          </a:prstGeom>
          <a:solidFill>
            <a:srgbClr val="6E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59291" y="4851159"/>
            <a:ext cx="2808312" cy="954107"/>
          </a:xfrm>
          <a:prstGeom prst="rect">
            <a:avLst/>
          </a:prstGeom>
          <a:noFill/>
        </p:spPr>
        <p:txBody>
          <a:bodyPr wrap="square" rtlCol="0">
            <a:spAutoFit/>
          </a:bodyPr>
          <a:lstStyle/>
          <a:p>
            <a:pPr algn="ctr"/>
            <a:r>
              <a:rPr lang="en-GB" sz="1400" b="1" dirty="0" smtClean="0">
                <a:solidFill>
                  <a:schemeClr val="bg1"/>
                </a:solidFill>
              </a:rPr>
              <a:t>Officers </a:t>
            </a:r>
            <a:br>
              <a:rPr lang="en-GB" sz="1400" b="1" dirty="0" smtClean="0">
                <a:solidFill>
                  <a:schemeClr val="bg1"/>
                </a:solidFill>
              </a:rPr>
            </a:br>
            <a:r>
              <a:rPr lang="en-GB" sz="1400" dirty="0" smtClean="0">
                <a:solidFill>
                  <a:schemeClr val="bg1"/>
                </a:solidFill>
              </a:rPr>
              <a:t>liaise closely with Actuary and other advisers, Pensions Committee, and Employers</a:t>
            </a:r>
            <a:endParaRPr lang="en-GB" dirty="0">
              <a:solidFill>
                <a:schemeClr val="bg1"/>
              </a:solidFill>
            </a:endParaRPr>
          </a:p>
        </p:txBody>
      </p:sp>
      <p:sp>
        <p:nvSpPr>
          <p:cNvPr id="12" name="Rounded Rectangle 11"/>
          <p:cNvSpPr/>
          <p:nvPr/>
        </p:nvSpPr>
        <p:spPr>
          <a:xfrm>
            <a:off x="6732240" y="1754089"/>
            <a:ext cx="2088232" cy="194421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6844440" y="1836983"/>
            <a:ext cx="1832016" cy="1815882"/>
          </a:xfrm>
          <a:prstGeom prst="rect">
            <a:avLst/>
          </a:prstGeom>
          <a:noFill/>
        </p:spPr>
        <p:txBody>
          <a:bodyPr wrap="square" rtlCol="0">
            <a:spAutoFit/>
          </a:bodyPr>
          <a:lstStyle/>
          <a:p>
            <a:pPr algn="ctr"/>
            <a:r>
              <a:rPr lang="en-GB" sz="1400" b="1" dirty="0" smtClean="0">
                <a:solidFill>
                  <a:schemeClr val="bg1"/>
                </a:solidFill>
              </a:rPr>
              <a:t>Employers</a:t>
            </a:r>
            <a:br>
              <a:rPr lang="en-GB" sz="1400" b="1" dirty="0" smtClean="0">
                <a:solidFill>
                  <a:schemeClr val="bg1"/>
                </a:solidFill>
              </a:rPr>
            </a:br>
            <a:r>
              <a:rPr lang="en-GB" sz="1400" dirty="0" smtClean="0">
                <a:solidFill>
                  <a:schemeClr val="bg1"/>
                </a:solidFill>
              </a:rPr>
              <a:t>wish affordable, stable contributions which pay for their employees’ benefits and are consistent with other  employers</a:t>
            </a:r>
            <a:endParaRPr lang="en-GB" dirty="0">
              <a:solidFill>
                <a:schemeClr val="bg1"/>
              </a:solidFill>
            </a:endParaRPr>
          </a:p>
        </p:txBody>
      </p:sp>
      <p:sp>
        <p:nvSpPr>
          <p:cNvPr id="16" name="Rounded Rectangle 15"/>
          <p:cNvSpPr/>
          <p:nvPr/>
        </p:nvSpPr>
        <p:spPr>
          <a:xfrm>
            <a:off x="3059832" y="5298476"/>
            <a:ext cx="3024336" cy="1010844"/>
          </a:xfrm>
          <a:prstGeom prst="roundRect">
            <a:avLst/>
          </a:prstGeom>
          <a:solidFill>
            <a:srgbClr val="F20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3119317" y="5328212"/>
            <a:ext cx="2892843" cy="1231106"/>
          </a:xfrm>
          <a:prstGeom prst="rect">
            <a:avLst/>
          </a:prstGeom>
          <a:noFill/>
        </p:spPr>
        <p:txBody>
          <a:bodyPr wrap="square" rtlCol="0">
            <a:spAutoFit/>
          </a:bodyPr>
          <a:lstStyle/>
          <a:p>
            <a:pPr algn="ctr"/>
            <a:r>
              <a:rPr lang="en-GB" sz="1400" b="1" dirty="0" smtClean="0">
                <a:solidFill>
                  <a:schemeClr val="bg1"/>
                </a:solidFill>
              </a:rPr>
              <a:t>Investment adviser</a:t>
            </a:r>
            <a:br>
              <a:rPr lang="en-GB" sz="1400" b="1" dirty="0" smtClean="0">
                <a:solidFill>
                  <a:schemeClr val="bg1"/>
                </a:solidFill>
              </a:rPr>
            </a:br>
            <a:r>
              <a:rPr lang="en-GB" sz="1400" dirty="0" smtClean="0">
                <a:solidFill>
                  <a:schemeClr val="bg1"/>
                </a:solidFill>
              </a:rPr>
              <a:t>considers valuation projections relative to Fund’s investment strategy </a:t>
            </a:r>
            <a:endParaRPr lang="en-GB" sz="1400" b="1" dirty="0" smtClean="0">
              <a:solidFill>
                <a:schemeClr val="bg1"/>
              </a:solidFill>
            </a:endParaRPr>
          </a:p>
          <a:p>
            <a:pPr algn="ctr"/>
            <a:endParaRPr lang="en-GB" dirty="0">
              <a:solidFill>
                <a:schemeClr val="bg1"/>
              </a:solidFill>
            </a:endParaRPr>
          </a:p>
        </p:txBody>
      </p:sp>
      <p:sp>
        <p:nvSpPr>
          <p:cNvPr id="18" name="Rounded Rectangle 17"/>
          <p:cNvSpPr/>
          <p:nvPr/>
        </p:nvSpPr>
        <p:spPr>
          <a:xfrm>
            <a:off x="6300192" y="4365104"/>
            <a:ext cx="2664296" cy="1152128"/>
          </a:xfrm>
          <a:prstGeom prst="roundRect">
            <a:avLst/>
          </a:prstGeom>
          <a:solidFill>
            <a:srgbClr val="F0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06A00"/>
              </a:solidFill>
            </a:endParaRPr>
          </a:p>
        </p:txBody>
      </p:sp>
      <p:sp>
        <p:nvSpPr>
          <p:cNvPr id="19" name="TextBox 18"/>
          <p:cNvSpPr txBox="1"/>
          <p:nvPr/>
        </p:nvSpPr>
        <p:spPr>
          <a:xfrm>
            <a:off x="6228184" y="4365104"/>
            <a:ext cx="2808312" cy="1169551"/>
          </a:xfrm>
          <a:prstGeom prst="rect">
            <a:avLst/>
          </a:prstGeom>
          <a:noFill/>
        </p:spPr>
        <p:txBody>
          <a:bodyPr wrap="square" rtlCol="0">
            <a:spAutoFit/>
          </a:bodyPr>
          <a:lstStyle/>
          <a:p>
            <a:pPr algn="ctr"/>
            <a:r>
              <a:rPr lang="en-GB" sz="1400" b="1" dirty="0" smtClean="0">
                <a:solidFill>
                  <a:schemeClr val="bg1"/>
                </a:solidFill>
              </a:rPr>
              <a:t>Fund members</a:t>
            </a:r>
            <a:br>
              <a:rPr lang="en-GB" sz="1400" b="1" dirty="0" smtClean="0">
                <a:solidFill>
                  <a:schemeClr val="bg1"/>
                </a:solidFill>
              </a:rPr>
            </a:br>
            <a:r>
              <a:rPr lang="en-GB" sz="1400" dirty="0" smtClean="0">
                <a:solidFill>
                  <a:schemeClr val="bg1"/>
                </a:solidFill>
              </a:rPr>
              <a:t>must have their benefits paid in full. Want to see their Fund run well: look to Officers, Committee and Local Pension Board</a:t>
            </a:r>
            <a:endParaRPr lang="en-GB" dirty="0">
              <a:solidFill>
                <a:schemeClr val="bg1"/>
              </a:solidFill>
            </a:endParaRPr>
          </a:p>
        </p:txBody>
      </p:sp>
      <p:cxnSp>
        <p:nvCxnSpPr>
          <p:cNvPr id="21" name="Straight Arrow Connector 20"/>
          <p:cNvCxnSpPr/>
          <p:nvPr/>
        </p:nvCxnSpPr>
        <p:spPr>
          <a:xfrm>
            <a:off x="4644008" y="2492896"/>
            <a:ext cx="0" cy="50405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4644008" y="4437112"/>
            <a:ext cx="0" cy="7920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2843808" y="3717032"/>
            <a:ext cx="584448"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2843808" y="2852936"/>
            <a:ext cx="720080" cy="50405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V="1">
            <a:off x="5796136" y="2852936"/>
            <a:ext cx="792088" cy="57606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5652120" y="4149080"/>
            <a:ext cx="576064" cy="36004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4" name="Rounded Rectangle 23"/>
          <p:cNvSpPr/>
          <p:nvPr/>
        </p:nvSpPr>
        <p:spPr>
          <a:xfrm>
            <a:off x="131299" y="3429000"/>
            <a:ext cx="2664296" cy="1080120"/>
          </a:xfrm>
          <a:prstGeom prst="roundRect">
            <a:avLst/>
          </a:prstGeom>
          <a:solidFill>
            <a:srgbClr val="6E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59291" y="3504938"/>
            <a:ext cx="2808312" cy="954107"/>
          </a:xfrm>
          <a:prstGeom prst="rect">
            <a:avLst/>
          </a:prstGeom>
          <a:noFill/>
        </p:spPr>
        <p:txBody>
          <a:bodyPr wrap="square" rtlCol="0">
            <a:spAutoFit/>
          </a:bodyPr>
          <a:lstStyle/>
          <a:p>
            <a:pPr algn="ctr"/>
            <a:r>
              <a:rPr lang="en-GB" sz="1400" b="1" dirty="0" smtClean="0">
                <a:solidFill>
                  <a:schemeClr val="bg1"/>
                </a:solidFill>
              </a:rPr>
              <a:t>Local Pension Board </a:t>
            </a:r>
            <a:br>
              <a:rPr lang="en-GB" sz="1400" b="1" dirty="0" smtClean="0">
                <a:solidFill>
                  <a:schemeClr val="bg1"/>
                </a:solidFill>
              </a:rPr>
            </a:br>
            <a:r>
              <a:rPr lang="en-GB" sz="1400" dirty="0" smtClean="0">
                <a:solidFill>
                  <a:schemeClr val="bg1"/>
                </a:solidFill>
              </a:rPr>
              <a:t>oversees process, assists Pension Committee where necessary</a:t>
            </a:r>
            <a:endParaRPr lang="en-GB" dirty="0">
              <a:solidFill>
                <a:schemeClr val="bg1"/>
              </a:solidFill>
            </a:endParaRPr>
          </a:p>
        </p:txBody>
      </p:sp>
      <p:cxnSp>
        <p:nvCxnSpPr>
          <p:cNvPr id="28" name="Straight Arrow Connector 27"/>
          <p:cNvCxnSpPr/>
          <p:nvPr/>
        </p:nvCxnSpPr>
        <p:spPr>
          <a:xfrm flipV="1">
            <a:off x="2867603" y="4229472"/>
            <a:ext cx="920693" cy="72040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94675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97768"/>
            <a:ext cx="8229600" cy="1143000"/>
          </a:xfrm>
        </p:spPr>
        <p:txBody>
          <a:bodyPr/>
          <a:lstStyle/>
          <a:p>
            <a:r>
              <a:rPr lang="en-GB" dirty="0"/>
              <a:t>V</a:t>
            </a:r>
            <a:r>
              <a:rPr lang="en-GB" dirty="0" smtClean="0"/>
              <a:t>aluation timeline</a:t>
            </a:r>
            <a:endParaRPr lang="en-GB" dirty="0"/>
          </a:p>
        </p:txBody>
      </p:sp>
      <p:grpSp>
        <p:nvGrpSpPr>
          <p:cNvPr id="5" name="Group 4"/>
          <p:cNvGrpSpPr/>
          <p:nvPr/>
        </p:nvGrpSpPr>
        <p:grpSpPr>
          <a:xfrm>
            <a:off x="3635896" y="1340768"/>
            <a:ext cx="1872208" cy="5040560"/>
            <a:chOff x="3635896" y="1484784"/>
            <a:chExt cx="1872208" cy="5040560"/>
          </a:xfrm>
        </p:grpSpPr>
        <p:pic>
          <p:nvPicPr>
            <p:cNvPr id="3082" name="Picture 10" descr="http://ts1.mm.bing.net/th?id=HN.608039272175046045&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900" y="5157192"/>
              <a:ext cx="1038156" cy="10381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eedesignfile.com/upload/2012/09/Autumn_tre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566" y="2564904"/>
              <a:ext cx="981490" cy="10443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bostonbakesforbreastcancer.org/wp-content/uploads/2012/03/su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208" y="1556792"/>
              <a:ext cx="715832" cy="72953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5400000">
              <a:off x="2051720" y="3068960"/>
              <a:ext cx="5040560" cy="1872208"/>
            </a:xfrm>
            <a:prstGeom prst="rightArrow">
              <a:avLst/>
            </a:prstGeom>
            <a:noFill/>
            <a:ln w="381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80" name="Picture 8" descr="http://elizabeth212.files.wordpress.com/2010/12/snowma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861048"/>
              <a:ext cx="1110882" cy="111088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455004" y="1504234"/>
            <a:ext cx="3570356" cy="1323439"/>
          </a:xfrm>
          <a:prstGeom prst="rect">
            <a:avLst/>
          </a:prstGeom>
          <a:noFill/>
        </p:spPr>
        <p:txBody>
          <a:bodyPr wrap="square" rtlCol="0">
            <a:spAutoFit/>
          </a:bodyPr>
          <a:lstStyle/>
          <a:p>
            <a:r>
              <a:rPr lang="en-GB" sz="1600" u="sng" dirty="0" smtClean="0"/>
              <a:t>May – July 2016</a:t>
            </a:r>
          </a:p>
          <a:p>
            <a:r>
              <a:rPr lang="en-GB" sz="1600" dirty="0" smtClean="0"/>
              <a:t>Data submitted and whole fund calculations processed. </a:t>
            </a:r>
            <a:br>
              <a:rPr lang="en-GB" sz="1600" dirty="0" smtClean="0"/>
            </a:br>
            <a:r>
              <a:rPr lang="en-GB" sz="1600" dirty="0" smtClean="0"/>
              <a:t>[</a:t>
            </a:r>
            <a:r>
              <a:rPr lang="en-GB" sz="1600" b="1" dirty="0" smtClean="0">
                <a:solidFill>
                  <a:srgbClr val="FF0000"/>
                </a:solidFill>
              </a:rPr>
              <a:t>Send draft results to National Scheme Advisory Board by 30/9</a:t>
            </a:r>
            <a:r>
              <a:rPr lang="en-GB" sz="1600" dirty="0" smtClean="0"/>
              <a:t>]</a:t>
            </a:r>
            <a:endParaRPr lang="en-GB" sz="1600" dirty="0"/>
          </a:p>
        </p:txBody>
      </p:sp>
      <p:sp>
        <p:nvSpPr>
          <p:cNvPr id="13" name="TextBox 12"/>
          <p:cNvSpPr txBox="1"/>
          <p:nvPr/>
        </p:nvSpPr>
        <p:spPr>
          <a:xfrm>
            <a:off x="5287964" y="2527541"/>
            <a:ext cx="3786380" cy="830997"/>
          </a:xfrm>
          <a:prstGeom prst="rect">
            <a:avLst/>
          </a:prstGeom>
          <a:noFill/>
        </p:spPr>
        <p:txBody>
          <a:bodyPr wrap="square" rtlCol="0">
            <a:spAutoFit/>
          </a:bodyPr>
          <a:lstStyle/>
          <a:p>
            <a:r>
              <a:rPr lang="en-GB" sz="1600" u="sng" dirty="0" smtClean="0"/>
              <a:t>July 2016</a:t>
            </a:r>
          </a:p>
          <a:p>
            <a:r>
              <a:rPr lang="en-GB" sz="1600" dirty="0" smtClean="0"/>
              <a:t>Initial results and assumptions discussed and agreed with Fund.</a:t>
            </a:r>
          </a:p>
        </p:txBody>
      </p:sp>
      <p:sp>
        <p:nvSpPr>
          <p:cNvPr id="16" name="TextBox 15"/>
          <p:cNvSpPr txBox="1"/>
          <p:nvPr/>
        </p:nvSpPr>
        <p:spPr>
          <a:xfrm>
            <a:off x="455004" y="3172805"/>
            <a:ext cx="3786380" cy="584775"/>
          </a:xfrm>
          <a:prstGeom prst="rect">
            <a:avLst/>
          </a:prstGeom>
          <a:noFill/>
        </p:spPr>
        <p:txBody>
          <a:bodyPr wrap="square" rtlCol="0">
            <a:spAutoFit/>
          </a:bodyPr>
          <a:lstStyle/>
          <a:p>
            <a:r>
              <a:rPr lang="en-GB" sz="1600" u="sng" dirty="0" smtClean="0"/>
              <a:t>August 2016</a:t>
            </a:r>
          </a:p>
          <a:p>
            <a:r>
              <a:rPr lang="en-GB" sz="1600" dirty="0" smtClean="0"/>
              <a:t>Individual employer results calculated.</a:t>
            </a:r>
          </a:p>
        </p:txBody>
      </p:sp>
      <p:sp>
        <p:nvSpPr>
          <p:cNvPr id="17" name="TextBox 16"/>
          <p:cNvSpPr txBox="1"/>
          <p:nvPr/>
        </p:nvSpPr>
        <p:spPr>
          <a:xfrm>
            <a:off x="5287964" y="3842011"/>
            <a:ext cx="3786380" cy="1077218"/>
          </a:xfrm>
          <a:prstGeom prst="rect">
            <a:avLst/>
          </a:prstGeom>
          <a:noFill/>
        </p:spPr>
        <p:txBody>
          <a:bodyPr wrap="square" rtlCol="0">
            <a:spAutoFit/>
          </a:bodyPr>
          <a:lstStyle/>
          <a:p>
            <a:r>
              <a:rPr lang="en-GB" sz="1600" u="sng" dirty="0" smtClean="0"/>
              <a:t>September - December 2016</a:t>
            </a:r>
          </a:p>
          <a:p>
            <a:r>
              <a:rPr lang="en-GB" sz="1600" dirty="0" smtClean="0"/>
              <a:t>Employer results and funding strategies agreed in principle.</a:t>
            </a:r>
          </a:p>
          <a:p>
            <a:r>
              <a:rPr lang="en-GB" sz="1600" dirty="0" smtClean="0"/>
              <a:t>Employer forum and surgeries held.</a:t>
            </a:r>
          </a:p>
        </p:txBody>
      </p:sp>
      <p:sp>
        <p:nvSpPr>
          <p:cNvPr id="19" name="TextBox 18"/>
          <p:cNvSpPr txBox="1"/>
          <p:nvPr/>
        </p:nvSpPr>
        <p:spPr>
          <a:xfrm>
            <a:off x="490306" y="4272473"/>
            <a:ext cx="3786380" cy="1077218"/>
          </a:xfrm>
          <a:prstGeom prst="rect">
            <a:avLst/>
          </a:prstGeom>
          <a:noFill/>
        </p:spPr>
        <p:txBody>
          <a:bodyPr wrap="square" rtlCol="0">
            <a:spAutoFit/>
          </a:bodyPr>
          <a:lstStyle/>
          <a:p>
            <a:r>
              <a:rPr lang="en-GB" sz="1600" u="sng" dirty="0" smtClean="0"/>
              <a:t>February 2017</a:t>
            </a:r>
          </a:p>
          <a:p>
            <a:r>
              <a:rPr lang="en-GB" sz="1600" dirty="0" smtClean="0"/>
              <a:t>End of employer consultation.</a:t>
            </a:r>
          </a:p>
          <a:p>
            <a:r>
              <a:rPr lang="en-GB" sz="1600" dirty="0" smtClean="0"/>
              <a:t>Final employer results and FSS</a:t>
            </a:r>
          </a:p>
          <a:p>
            <a:r>
              <a:rPr lang="en-GB" sz="1600" dirty="0" smtClean="0"/>
              <a:t>agreed.</a:t>
            </a:r>
          </a:p>
        </p:txBody>
      </p:sp>
      <p:sp>
        <p:nvSpPr>
          <p:cNvPr id="20" name="TextBox 19"/>
          <p:cNvSpPr txBox="1"/>
          <p:nvPr/>
        </p:nvSpPr>
        <p:spPr>
          <a:xfrm>
            <a:off x="5364088" y="5532254"/>
            <a:ext cx="3354332" cy="830997"/>
          </a:xfrm>
          <a:prstGeom prst="rect">
            <a:avLst/>
          </a:prstGeom>
          <a:noFill/>
        </p:spPr>
        <p:txBody>
          <a:bodyPr wrap="square" rtlCol="0">
            <a:spAutoFit/>
          </a:bodyPr>
          <a:lstStyle/>
          <a:p>
            <a:r>
              <a:rPr lang="en-GB" sz="1600" u="sng" dirty="0" smtClean="0"/>
              <a:t>March 2017</a:t>
            </a:r>
          </a:p>
          <a:p>
            <a:r>
              <a:rPr lang="en-GB" sz="1600" dirty="0" smtClean="0"/>
              <a:t>Final valuation report signed off by 31 March 2017.</a:t>
            </a:r>
          </a:p>
        </p:txBody>
      </p:sp>
      <p:sp>
        <p:nvSpPr>
          <p:cNvPr id="6" name="Rectangle 5"/>
          <p:cNvSpPr/>
          <p:nvPr/>
        </p:nvSpPr>
        <p:spPr>
          <a:xfrm>
            <a:off x="5313062" y="1238933"/>
            <a:ext cx="3456384" cy="830997"/>
          </a:xfrm>
          <a:prstGeom prst="rect">
            <a:avLst/>
          </a:prstGeom>
        </p:spPr>
        <p:txBody>
          <a:bodyPr wrap="square">
            <a:spAutoFit/>
          </a:bodyPr>
          <a:lstStyle/>
          <a:p>
            <a:r>
              <a:rPr lang="en-GB" sz="1600" u="sng" dirty="0"/>
              <a:t>E</a:t>
            </a:r>
            <a:r>
              <a:rPr lang="en-GB" sz="1600" u="sng" dirty="0" smtClean="0"/>
              <a:t>arly 2016</a:t>
            </a:r>
            <a:endParaRPr lang="en-GB" sz="1600" u="sng" dirty="0"/>
          </a:p>
          <a:p>
            <a:r>
              <a:rPr lang="en-GB" sz="1600" dirty="0" smtClean="0"/>
              <a:t>Funding strategy discussions and valuation planning. </a:t>
            </a:r>
            <a:endParaRPr lang="en-GB" sz="1600" dirty="0"/>
          </a:p>
        </p:txBody>
      </p:sp>
    </p:spTree>
    <p:extLst>
      <p:ext uri="{BB962C8B-B14F-4D97-AF65-F5344CB8AC3E}">
        <p14:creationId xmlns:p14="http://schemas.microsoft.com/office/powerpoint/2010/main" val="359780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2627313" y="3861048"/>
            <a:ext cx="6049143" cy="1295524"/>
          </a:xfrm>
        </p:spPr>
        <p:txBody>
          <a:bodyPr/>
          <a:lstStyle/>
          <a:p>
            <a:r>
              <a:rPr lang="en-GB" dirty="0" smtClean="0"/>
              <a:t>Valuing the Fund</a:t>
            </a:r>
            <a:endParaRPr lang="en-GB" dirty="0"/>
          </a:p>
        </p:txBody>
      </p:sp>
    </p:spTree>
    <p:extLst>
      <p:ext uri="{BB962C8B-B14F-4D97-AF65-F5344CB8AC3E}">
        <p14:creationId xmlns:p14="http://schemas.microsoft.com/office/powerpoint/2010/main" val="3814966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n-GB" dirty="0" smtClean="0"/>
              <a:t>Liability valuation - assumptions</a:t>
            </a:r>
          </a:p>
        </p:txBody>
      </p:sp>
      <p:sp>
        <p:nvSpPr>
          <p:cNvPr id="6" name="Rectangle 5"/>
          <p:cNvSpPr>
            <a:spLocks noChangeArrowheads="1"/>
          </p:cNvSpPr>
          <p:nvPr/>
        </p:nvSpPr>
        <p:spPr bwMode="auto">
          <a:xfrm>
            <a:off x="1714480" y="1285860"/>
            <a:ext cx="5929354" cy="647700"/>
          </a:xfrm>
          <a:prstGeom prst="rect">
            <a:avLst/>
          </a:prstGeom>
          <a:noFill/>
          <a:ln w="9525">
            <a:noFill/>
            <a:miter lim="800000"/>
            <a:headEnd/>
            <a:tailEnd/>
          </a:ln>
        </p:spPr>
        <p:txBody>
          <a:bodyPr/>
          <a:lstStyle/>
          <a:p>
            <a:pPr marL="342900" indent="-342900">
              <a:lnSpc>
                <a:spcPct val="90000"/>
              </a:lnSpc>
              <a:spcBef>
                <a:spcPct val="20000"/>
              </a:spcBef>
              <a:spcAft>
                <a:spcPct val="20000"/>
              </a:spcAft>
              <a:buClr>
                <a:srgbClr val="6EC040"/>
              </a:buClr>
            </a:pPr>
            <a:r>
              <a:rPr lang="en-GB" sz="2400" dirty="0">
                <a:solidFill>
                  <a:srgbClr val="3FA6CC"/>
                </a:solidFill>
              </a:rPr>
              <a:t>Amounts</a:t>
            </a:r>
            <a:r>
              <a:rPr lang="en-GB" sz="2400" dirty="0">
                <a:solidFill>
                  <a:srgbClr val="646464"/>
                </a:solidFill>
              </a:rPr>
              <a:t> </a:t>
            </a:r>
            <a:r>
              <a:rPr lang="en-GB" sz="2400" dirty="0" smtClean="0">
                <a:solidFill>
                  <a:srgbClr val="646464"/>
                </a:solidFill>
              </a:rPr>
              <a:t>paid and </a:t>
            </a:r>
            <a:r>
              <a:rPr lang="en-GB" sz="2400" dirty="0" smtClean="0">
                <a:solidFill>
                  <a:srgbClr val="F06A00"/>
                </a:solidFill>
              </a:rPr>
              <a:t>probability </a:t>
            </a:r>
            <a:r>
              <a:rPr lang="en-GB" sz="2400" dirty="0">
                <a:solidFill>
                  <a:srgbClr val="646464"/>
                </a:solidFill>
              </a:rPr>
              <a:t>of payment</a:t>
            </a:r>
          </a:p>
        </p:txBody>
      </p:sp>
      <p:sp>
        <p:nvSpPr>
          <p:cNvPr id="2" name="Rounded Rectangle 1"/>
          <p:cNvSpPr/>
          <p:nvPr/>
        </p:nvSpPr>
        <p:spPr>
          <a:xfrm>
            <a:off x="539552" y="2060848"/>
            <a:ext cx="3600400" cy="3867951"/>
          </a:xfrm>
          <a:prstGeom prst="roundRect">
            <a:avLst/>
          </a:prstGeom>
          <a:solidFill>
            <a:schemeClr val="bg1"/>
          </a:solidFill>
          <a:ln>
            <a:solidFill>
              <a:srgbClr val="3FA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FA6CC"/>
                </a:solidFill>
              </a:rPr>
              <a:t>Financial assumptions</a:t>
            </a:r>
            <a:r>
              <a:rPr lang="en-GB" dirty="0" smtClean="0">
                <a:solidFill>
                  <a:srgbClr val="3FA6CC"/>
                </a:solidFill>
              </a:rPr>
              <a:t>:</a:t>
            </a:r>
          </a:p>
          <a:p>
            <a:pPr algn="ctr"/>
            <a:endParaRPr lang="en-GB" dirty="0">
              <a:solidFill>
                <a:srgbClr val="3FA6CC"/>
              </a:solidFill>
            </a:endParaRPr>
          </a:p>
          <a:p>
            <a:pPr marL="285750" indent="-285750" algn="ctr">
              <a:buFont typeface="Arial" panose="020B0604020202020204" pitchFamily="34" charset="0"/>
              <a:buChar char="•"/>
            </a:pPr>
            <a:r>
              <a:rPr lang="en-GB" dirty="0" smtClean="0">
                <a:solidFill>
                  <a:srgbClr val="3FA6CC"/>
                </a:solidFill>
              </a:rPr>
              <a:t>Investment return</a:t>
            </a:r>
          </a:p>
          <a:p>
            <a:pPr marL="285750" indent="-285750" algn="ctr">
              <a:buFont typeface="Arial" panose="020B0604020202020204" pitchFamily="34" charset="0"/>
              <a:buChar char="•"/>
            </a:pPr>
            <a:r>
              <a:rPr lang="en-GB" dirty="0" smtClean="0">
                <a:solidFill>
                  <a:srgbClr val="3FA6CC"/>
                </a:solidFill>
              </a:rPr>
              <a:t>Inflation</a:t>
            </a:r>
            <a:endParaRPr lang="en-GB" dirty="0">
              <a:solidFill>
                <a:srgbClr val="3FA6CC"/>
              </a:solidFill>
            </a:endParaRPr>
          </a:p>
          <a:p>
            <a:pPr marL="285750" indent="-285750" algn="ctr">
              <a:buFont typeface="Arial" panose="020B0604020202020204" pitchFamily="34" charset="0"/>
              <a:buChar char="•"/>
            </a:pPr>
            <a:r>
              <a:rPr lang="en-GB" dirty="0" smtClean="0">
                <a:solidFill>
                  <a:srgbClr val="3FA6CC"/>
                </a:solidFill>
              </a:rPr>
              <a:t>Pay increases</a:t>
            </a:r>
          </a:p>
          <a:p>
            <a:pPr marL="285750" indent="-285750" algn="ctr">
              <a:buFont typeface="Arial" panose="020B0604020202020204" pitchFamily="34" charset="0"/>
              <a:buChar char="•"/>
            </a:pPr>
            <a:r>
              <a:rPr lang="en-GB" dirty="0" smtClean="0">
                <a:solidFill>
                  <a:srgbClr val="3FA6CC"/>
                </a:solidFill>
              </a:rPr>
              <a:t>Pension increases</a:t>
            </a:r>
          </a:p>
          <a:p>
            <a:pPr algn="ctr"/>
            <a:endParaRPr lang="en-GB" dirty="0">
              <a:solidFill>
                <a:srgbClr val="3FA6CC"/>
              </a:solidFill>
            </a:endParaRPr>
          </a:p>
          <a:p>
            <a:pPr algn="ctr"/>
            <a:r>
              <a:rPr lang="en-GB" dirty="0" smtClean="0">
                <a:solidFill>
                  <a:srgbClr val="3FA6CC"/>
                </a:solidFill>
              </a:rPr>
              <a:t>Consider:</a:t>
            </a:r>
          </a:p>
          <a:p>
            <a:pPr algn="ctr"/>
            <a:r>
              <a:rPr lang="en-GB" dirty="0" smtClean="0">
                <a:solidFill>
                  <a:srgbClr val="3FA6CC"/>
                </a:solidFill>
              </a:rPr>
              <a:t>Economic outlook</a:t>
            </a:r>
          </a:p>
          <a:p>
            <a:pPr algn="ctr"/>
            <a:r>
              <a:rPr lang="en-GB" dirty="0" smtClean="0">
                <a:solidFill>
                  <a:srgbClr val="3FA6CC"/>
                </a:solidFill>
              </a:rPr>
              <a:t>Actual scheme assets</a:t>
            </a:r>
          </a:p>
          <a:p>
            <a:pPr algn="ctr"/>
            <a:r>
              <a:rPr lang="en-GB" dirty="0" smtClean="0">
                <a:solidFill>
                  <a:srgbClr val="3FA6CC"/>
                </a:solidFill>
              </a:rPr>
              <a:t>Historical pay growth</a:t>
            </a:r>
          </a:p>
          <a:p>
            <a:pPr algn="ctr"/>
            <a:endParaRPr lang="en-GB" dirty="0" smtClean="0">
              <a:solidFill>
                <a:srgbClr val="3FA6CC"/>
              </a:solidFill>
            </a:endParaRPr>
          </a:p>
          <a:p>
            <a:pPr algn="ctr"/>
            <a:endParaRPr lang="en-GB" dirty="0">
              <a:solidFill>
                <a:srgbClr val="3FA6CC"/>
              </a:solidFill>
            </a:endParaRPr>
          </a:p>
        </p:txBody>
      </p:sp>
      <p:sp>
        <p:nvSpPr>
          <p:cNvPr id="7" name="Rounded Rectangle 6"/>
          <p:cNvSpPr/>
          <p:nvPr/>
        </p:nvSpPr>
        <p:spPr>
          <a:xfrm>
            <a:off x="4716016" y="2060848"/>
            <a:ext cx="3600400" cy="3867951"/>
          </a:xfrm>
          <a:prstGeom prst="roundRect">
            <a:avLst/>
          </a:prstGeom>
          <a:solidFill>
            <a:schemeClr val="bg1"/>
          </a:solidFill>
          <a:ln>
            <a:solidFill>
              <a:srgbClr val="F0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06A00"/>
                </a:solidFill>
              </a:rPr>
              <a:t>Demographic assumptions:</a:t>
            </a:r>
          </a:p>
          <a:p>
            <a:pPr algn="ctr"/>
            <a:endParaRPr lang="en-GB" dirty="0">
              <a:solidFill>
                <a:srgbClr val="F06A00"/>
              </a:solidFill>
            </a:endParaRPr>
          </a:p>
          <a:p>
            <a:pPr marL="285750" indent="-285750" algn="ctr">
              <a:buFont typeface="Arial" panose="020B0604020202020204" pitchFamily="34" charset="0"/>
              <a:buChar char="•"/>
            </a:pPr>
            <a:r>
              <a:rPr lang="en-GB" dirty="0" smtClean="0">
                <a:solidFill>
                  <a:srgbClr val="F06A00"/>
                </a:solidFill>
              </a:rPr>
              <a:t>Life expectancy</a:t>
            </a:r>
          </a:p>
          <a:p>
            <a:pPr marL="285750" indent="-285750" algn="ctr">
              <a:buFont typeface="Arial" panose="020B0604020202020204" pitchFamily="34" charset="0"/>
              <a:buChar char="•"/>
            </a:pPr>
            <a:r>
              <a:rPr lang="en-GB" dirty="0" smtClean="0">
                <a:solidFill>
                  <a:srgbClr val="F06A00"/>
                </a:solidFill>
              </a:rPr>
              <a:t>Retirement age and cause</a:t>
            </a:r>
          </a:p>
          <a:p>
            <a:pPr marL="285750" indent="-285750" algn="ctr">
              <a:buFont typeface="Arial" panose="020B0604020202020204" pitchFamily="34" charset="0"/>
              <a:buChar char="•"/>
            </a:pPr>
            <a:r>
              <a:rPr lang="en-GB" dirty="0" smtClean="0">
                <a:solidFill>
                  <a:srgbClr val="F06A00"/>
                </a:solidFill>
              </a:rPr>
              <a:t>Withdrawals</a:t>
            </a:r>
            <a:endParaRPr lang="en-GB" dirty="0">
              <a:solidFill>
                <a:srgbClr val="F06A00"/>
              </a:solidFill>
            </a:endParaRPr>
          </a:p>
          <a:p>
            <a:pPr marL="285750" indent="-285750" algn="ctr">
              <a:buFont typeface="Arial" panose="020B0604020202020204" pitchFamily="34" charset="0"/>
              <a:buChar char="•"/>
            </a:pPr>
            <a:r>
              <a:rPr lang="en-GB" dirty="0" smtClean="0">
                <a:solidFill>
                  <a:srgbClr val="F06A00"/>
                </a:solidFill>
              </a:rPr>
              <a:t>Marriage statistics</a:t>
            </a:r>
          </a:p>
          <a:p>
            <a:pPr algn="ctr"/>
            <a:endParaRPr lang="en-GB" dirty="0">
              <a:solidFill>
                <a:srgbClr val="F06A00"/>
              </a:solidFill>
            </a:endParaRPr>
          </a:p>
          <a:p>
            <a:pPr algn="ctr"/>
            <a:r>
              <a:rPr lang="en-GB" dirty="0" smtClean="0">
                <a:solidFill>
                  <a:srgbClr val="F06A00"/>
                </a:solidFill>
              </a:rPr>
              <a:t>Consider:</a:t>
            </a:r>
          </a:p>
          <a:p>
            <a:pPr algn="ctr"/>
            <a:r>
              <a:rPr lang="en-GB" dirty="0" smtClean="0">
                <a:solidFill>
                  <a:srgbClr val="F06A00"/>
                </a:solidFill>
              </a:rPr>
              <a:t>Population trends</a:t>
            </a:r>
          </a:p>
          <a:p>
            <a:pPr algn="ctr"/>
            <a:r>
              <a:rPr lang="en-GB" dirty="0" smtClean="0">
                <a:solidFill>
                  <a:srgbClr val="F06A00"/>
                </a:solidFill>
              </a:rPr>
              <a:t>Members’ social status</a:t>
            </a:r>
          </a:p>
          <a:p>
            <a:pPr algn="ctr"/>
            <a:r>
              <a:rPr lang="en-GB" dirty="0" smtClean="0">
                <a:solidFill>
                  <a:srgbClr val="F06A00"/>
                </a:solidFill>
              </a:rPr>
              <a:t>Past scheme experience</a:t>
            </a:r>
          </a:p>
          <a:p>
            <a:pPr algn="ctr"/>
            <a:endParaRPr lang="en-GB" dirty="0">
              <a:solidFill>
                <a:srgbClr val="F06A00"/>
              </a:solidFill>
            </a:endParaRPr>
          </a:p>
          <a:p>
            <a:pPr algn="ctr"/>
            <a:endParaRPr lang="en-GB" dirty="0">
              <a:solidFill>
                <a:srgbClr val="F06A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291401"/>
            <a:ext cx="1887099" cy="125893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7604" r="21535"/>
          <a:stretch/>
        </p:blipFill>
        <p:spPr>
          <a:xfrm>
            <a:off x="27710" y="5185310"/>
            <a:ext cx="1303930" cy="1337316"/>
          </a:xfrm>
          <a:prstGeom prst="rect">
            <a:avLst/>
          </a:prstGeom>
        </p:spPr>
      </p:pic>
    </p:spTree>
    <p:extLst>
      <p:ext uri="{BB962C8B-B14F-4D97-AF65-F5344CB8AC3E}">
        <p14:creationId xmlns:p14="http://schemas.microsoft.com/office/powerpoint/2010/main" val="367312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gHeatMap"/>
          <p:cNvPicPr>
            <a:picLocks noChangeAspect="1"/>
          </p:cNvPicPr>
          <p:nvPr/>
        </p:nvPicPr>
        <p:blipFill>
          <a:blip r:embed="rId2"/>
          <a:srcRect l="1074" t="3119" r="1074" b="3119"/>
          <a:stretch>
            <a:fillRect/>
          </a:stretch>
        </p:blipFill>
        <p:spPr>
          <a:xfrm>
            <a:off x="107504" y="1124744"/>
            <a:ext cx="8957937" cy="5139275"/>
          </a:xfrm>
          <a:prstGeom prst="rect">
            <a:avLst/>
          </a:prstGeom>
        </p:spPr>
      </p:pic>
      <p:sp>
        <p:nvSpPr>
          <p:cNvPr id="2" name="Title 1"/>
          <p:cNvSpPr>
            <a:spLocks noGrp="1"/>
          </p:cNvSpPr>
          <p:nvPr>
            <p:ph type="title"/>
          </p:nvPr>
        </p:nvSpPr>
        <p:spPr>
          <a:xfrm>
            <a:off x="273217" y="153326"/>
            <a:ext cx="8229600" cy="1143000"/>
          </a:xfrm>
        </p:spPr>
        <p:txBody>
          <a:bodyPr/>
          <a:lstStyle/>
          <a:p>
            <a:r>
              <a:rPr lang="en-GB" dirty="0" smtClean="0"/>
              <a:t>Granularity of Fund membership</a:t>
            </a:r>
            <a:endParaRPr lang="en-GB" dirty="0"/>
          </a:p>
        </p:txBody>
      </p:sp>
      <p:grpSp>
        <p:nvGrpSpPr>
          <p:cNvPr id="11" name="Group 10"/>
          <p:cNvGrpSpPr/>
          <p:nvPr/>
        </p:nvGrpSpPr>
        <p:grpSpPr>
          <a:xfrm>
            <a:off x="107504" y="5263887"/>
            <a:ext cx="1571636" cy="1000132"/>
            <a:chOff x="285720" y="4357694"/>
            <a:chExt cx="1571636" cy="1000132"/>
          </a:xfrm>
        </p:grpSpPr>
        <p:sp>
          <p:nvSpPr>
            <p:cNvPr id="6" name="Rectangle 5"/>
            <p:cNvSpPr/>
            <p:nvPr/>
          </p:nvSpPr>
          <p:spPr>
            <a:xfrm>
              <a:off x="285720" y="4357694"/>
              <a:ext cx="1571636"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5"/>
            <p:cNvPicPr>
              <a:picLocks noChangeAspect="1" noChangeArrowheads="1"/>
            </p:cNvPicPr>
            <p:nvPr/>
          </p:nvPicPr>
          <p:blipFill>
            <a:blip r:embed="rId3" cstate="print"/>
            <a:srcRect/>
            <a:stretch>
              <a:fillRect/>
            </a:stretch>
          </p:blipFill>
          <p:spPr bwMode="auto">
            <a:xfrm rot="10800000">
              <a:off x="285720" y="4357694"/>
              <a:ext cx="208643" cy="975120"/>
            </a:xfrm>
            <a:prstGeom prst="rect">
              <a:avLst/>
            </a:prstGeom>
            <a:solidFill>
              <a:schemeClr val="bg1"/>
            </a:solidFill>
            <a:ln w="9525">
              <a:noFill/>
              <a:miter lim="800000"/>
              <a:headEnd/>
              <a:tailEnd/>
            </a:ln>
            <a:effectLst/>
          </p:spPr>
        </p:pic>
        <p:sp>
          <p:nvSpPr>
            <p:cNvPr id="8" name="TextBox 7"/>
            <p:cNvSpPr txBox="1"/>
            <p:nvPr/>
          </p:nvSpPr>
          <p:spPr>
            <a:xfrm>
              <a:off x="500034" y="4357694"/>
              <a:ext cx="1330107" cy="188514"/>
            </a:xfrm>
            <a:prstGeom prst="rect">
              <a:avLst/>
            </a:prstGeom>
            <a:solidFill>
              <a:schemeClr val="bg1"/>
            </a:solidFill>
          </p:spPr>
          <p:txBody>
            <a:bodyPr wrap="square" rtlCol="0">
              <a:spAutoFit/>
            </a:bodyPr>
            <a:lstStyle/>
            <a:p>
              <a:r>
                <a:rPr lang="en-GB" sz="800" b="1" dirty="0" smtClean="0"/>
                <a:t>High life expectancy</a:t>
              </a:r>
              <a:endParaRPr lang="en-GB" sz="800" b="1" dirty="0"/>
            </a:p>
          </p:txBody>
        </p:sp>
        <p:sp>
          <p:nvSpPr>
            <p:cNvPr id="9" name="TextBox 8"/>
            <p:cNvSpPr txBox="1"/>
            <p:nvPr/>
          </p:nvSpPr>
          <p:spPr>
            <a:xfrm>
              <a:off x="500034" y="4714884"/>
              <a:ext cx="1251865" cy="187525"/>
            </a:xfrm>
            <a:prstGeom prst="rect">
              <a:avLst/>
            </a:prstGeom>
            <a:solidFill>
              <a:schemeClr val="bg1"/>
            </a:solidFill>
          </p:spPr>
          <p:txBody>
            <a:bodyPr wrap="square" rtlCol="0">
              <a:spAutoFit/>
            </a:bodyPr>
            <a:lstStyle/>
            <a:p>
              <a:r>
                <a:rPr lang="en-GB" sz="800" b="1" dirty="0" smtClean="0"/>
                <a:t>Mid life expectancy</a:t>
              </a:r>
              <a:endParaRPr lang="en-GB" sz="800" b="1" dirty="0"/>
            </a:p>
          </p:txBody>
        </p:sp>
        <p:sp>
          <p:nvSpPr>
            <p:cNvPr id="10" name="TextBox 9"/>
            <p:cNvSpPr txBox="1"/>
            <p:nvPr/>
          </p:nvSpPr>
          <p:spPr>
            <a:xfrm>
              <a:off x="500034" y="5072074"/>
              <a:ext cx="1330107" cy="188514"/>
            </a:xfrm>
            <a:prstGeom prst="rect">
              <a:avLst/>
            </a:prstGeom>
            <a:solidFill>
              <a:schemeClr val="bg1"/>
            </a:solidFill>
          </p:spPr>
          <p:txBody>
            <a:bodyPr wrap="square" rtlCol="0">
              <a:spAutoFit/>
            </a:bodyPr>
            <a:lstStyle/>
            <a:p>
              <a:r>
                <a:rPr lang="en-GB" sz="800" b="1" dirty="0" smtClean="0"/>
                <a:t>Low life expectancy</a:t>
              </a:r>
              <a:endParaRPr lang="en-GB" sz="800" b="1" dirty="0"/>
            </a:p>
          </p:txBody>
        </p:sp>
      </p:grpSp>
    </p:spTree>
    <p:extLst>
      <p:ext uri="{BB962C8B-B14F-4D97-AF65-F5344CB8AC3E}">
        <p14:creationId xmlns:p14="http://schemas.microsoft.com/office/powerpoint/2010/main" val="3232314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gHeatMap"/>
          <p:cNvPicPr>
            <a:picLocks noChangeAspect="1" noChangeArrowheads="1"/>
          </p:cNvPicPr>
          <p:nvPr/>
        </p:nvPicPr>
        <p:blipFill>
          <a:blip r:embed="rId3" cstate="print"/>
          <a:srcRect l="13760" t="11167" r="13902" b="16386"/>
          <a:stretch>
            <a:fillRect/>
          </a:stretch>
        </p:blipFill>
        <p:spPr bwMode="auto">
          <a:xfrm>
            <a:off x="107504" y="766318"/>
            <a:ext cx="8625800" cy="5463007"/>
          </a:xfrm>
          <a:prstGeom prst="rect">
            <a:avLst/>
          </a:prstGeom>
          <a:noFill/>
          <a:ln w="9525">
            <a:noFill/>
            <a:miter lim="800000"/>
            <a:headEnd/>
            <a:tailEnd/>
          </a:ln>
        </p:spPr>
      </p:pic>
      <p:sp>
        <p:nvSpPr>
          <p:cNvPr id="17411" name="Title 1"/>
          <p:cNvSpPr>
            <a:spLocks noGrp="1"/>
          </p:cNvSpPr>
          <p:nvPr>
            <p:ph type="title"/>
          </p:nvPr>
        </p:nvSpPr>
        <p:spPr>
          <a:xfrm>
            <a:off x="230188" y="142875"/>
            <a:ext cx="8229600" cy="500063"/>
          </a:xfrm>
        </p:spPr>
        <p:txBody>
          <a:bodyPr/>
          <a:lstStyle/>
          <a:p>
            <a:r>
              <a:rPr lang="en-GB" dirty="0"/>
              <a:t>Each Fund is different</a:t>
            </a:r>
            <a:endParaRPr lang="en-US" dirty="0" smtClean="0"/>
          </a:p>
        </p:txBody>
      </p:sp>
      <p:sp>
        <p:nvSpPr>
          <p:cNvPr id="10" name="Rectangle 9"/>
          <p:cNvSpPr/>
          <p:nvPr/>
        </p:nvSpPr>
        <p:spPr>
          <a:xfrm>
            <a:off x="285750" y="5229200"/>
            <a:ext cx="1571625"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7413" name="Picture 5"/>
          <p:cNvPicPr>
            <a:picLocks noChangeAspect="1" noChangeArrowheads="1"/>
          </p:cNvPicPr>
          <p:nvPr/>
        </p:nvPicPr>
        <p:blipFill>
          <a:blip r:embed="rId4" cstate="print"/>
          <a:srcRect/>
          <a:stretch>
            <a:fillRect/>
          </a:stretch>
        </p:blipFill>
        <p:spPr bwMode="auto">
          <a:xfrm>
            <a:off x="285750" y="5229200"/>
            <a:ext cx="207963" cy="974725"/>
          </a:xfrm>
          <a:prstGeom prst="rect">
            <a:avLst/>
          </a:prstGeom>
          <a:solidFill>
            <a:schemeClr val="bg1"/>
          </a:solidFill>
          <a:ln w="9525">
            <a:noFill/>
            <a:miter lim="800000"/>
            <a:headEnd/>
            <a:tailEnd/>
          </a:ln>
        </p:spPr>
      </p:pic>
      <p:sp>
        <p:nvSpPr>
          <p:cNvPr id="17414" name="TextBox 11"/>
          <p:cNvSpPr txBox="1">
            <a:spLocks noChangeArrowheads="1"/>
          </p:cNvSpPr>
          <p:nvPr/>
        </p:nvSpPr>
        <p:spPr bwMode="auto">
          <a:xfrm>
            <a:off x="500063" y="5229200"/>
            <a:ext cx="1330325" cy="188912"/>
          </a:xfrm>
          <a:prstGeom prst="rect">
            <a:avLst/>
          </a:prstGeom>
          <a:solidFill>
            <a:schemeClr val="bg1"/>
          </a:solidFill>
          <a:ln w="9525">
            <a:noFill/>
            <a:miter lim="800000"/>
            <a:headEnd/>
            <a:tailEnd/>
          </a:ln>
        </p:spPr>
        <p:txBody>
          <a:bodyPr>
            <a:spAutoFit/>
          </a:bodyPr>
          <a:lstStyle/>
          <a:p>
            <a:r>
              <a:rPr lang="en-GB" sz="800" b="1"/>
              <a:t>High life expectancy</a:t>
            </a:r>
          </a:p>
        </p:txBody>
      </p:sp>
      <p:sp>
        <p:nvSpPr>
          <p:cNvPr id="17415" name="TextBox 12"/>
          <p:cNvSpPr txBox="1">
            <a:spLocks noChangeArrowheads="1"/>
          </p:cNvSpPr>
          <p:nvPr/>
        </p:nvSpPr>
        <p:spPr bwMode="auto">
          <a:xfrm>
            <a:off x="500063" y="5586387"/>
            <a:ext cx="1252537" cy="187325"/>
          </a:xfrm>
          <a:prstGeom prst="rect">
            <a:avLst/>
          </a:prstGeom>
          <a:solidFill>
            <a:schemeClr val="bg1"/>
          </a:solidFill>
          <a:ln w="9525">
            <a:noFill/>
            <a:miter lim="800000"/>
            <a:headEnd/>
            <a:tailEnd/>
          </a:ln>
        </p:spPr>
        <p:txBody>
          <a:bodyPr>
            <a:spAutoFit/>
          </a:bodyPr>
          <a:lstStyle/>
          <a:p>
            <a:r>
              <a:rPr lang="en-GB" sz="800" b="1"/>
              <a:t>Mid life expectancy</a:t>
            </a:r>
          </a:p>
        </p:txBody>
      </p:sp>
      <p:sp>
        <p:nvSpPr>
          <p:cNvPr id="17416" name="TextBox 13"/>
          <p:cNvSpPr txBox="1">
            <a:spLocks noChangeArrowheads="1"/>
          </p:cNvSpPr>
          <p:nvPr/>
        </p:nvSpPr>
        <p:spPr bwMode="auto">
          <a:xfrm>
            <a:off x="500063" y="5943575"/>
            <a:ext cx="1330325" cy="188912"/>
          </a:xfrm>
          <a:prstGeom prst="rect">
            <a:avLst/>
          </a:prstGeom>
          <a:solidFill>
            <a:schemeClr val="bg1"/>
          </a:solidFill>
          <a:ln w="9525">
            <a:noFill/>
            <a:miter lim="800000"/>
            <a:headEnd/>
            <a:tailEnd/>
          </a:ln>
        </p:spPr>
        <p:txBody>
          <a:bodyPr>
            <a:spAutoFit/>
          </a:bodyPr>
          <a:lstStyle/>
          <a:p>
            <a:r>
              <a:rPr lang="en-GB" sz="800" b="1"/>
              <a:t>Low life expectancy</a:t>
            </a:r>
          </a:p>
        </p:txBody>
      </p:sp>
      <p:pic>
        <p:nvPicPr>
          <p:cNvPr id="17417" name="imgPostcodeColours" hidden="1"/>
          <p:cNvPicPr>
            <a:picLocks noChangeAspect="1" noChangeArrowheads="1"/>
          </p:cNvPicPr>
          <p:nvPr/>
        </p:nvPicPr>
        <p:blipFill>
          <a:blip r:embed="rId4" cstate="print"/>
          <a:srcRect/>
          <a:stretch>
            <a:fillRect/>
          </a:stretch>
        </p:blipFill>
        <p:spPr bwMode="auto">
          <a:xfrm>
            <a:off x="428625" y="5857875"/>
            <a:ext cx="147638" cy="688975"/>
          </a:xfrm>
          <a:prstGeom prst="rect">
            <a:avLst/>
          </a:prstGeom>
          <a:solidFill>
            <a:schemeClr val="bg1"/>
          </a:solidFill>
          <a:ln w="9525">
            <a:noFill/>
            <a:miter lim="800000"/>
            <a:headEnd/>
            <a:tailEnd/>
          </a:ln>
        </p:spPr>
      </p:pic>
      <p:sp>
        <p:nvSpPr>
          <p:cNvPr id="16" name="txtPostcodeElephant" hidden="1"/>
          <p:cNvSpPr txBox="1"/>
          <p:nvPr/>
        </p:nvSpPr>
        <p:spPr>
          <a:xfrm>
            <a:off x="571500" y="5786438"/>
            <a:ext cx="1571625" cy="261937"/>
          </a:xfrm>
          <a:prstGeom prst="rect">
            <a:avLst/>
          </a:prstGeom>
          <a:noFill/>
        </p:spPr>
        <p:txBody>
          <a:bodyPr>
            <a:spAutoFit/>
          </a:bodyPr>
          <a:lstStyle/>
          <a:p>
            <a:pPr>
              <a:defRPr/>
            </a:pPr>
            <a:r>
              <a:rPr lang="en-GB" sz="1050">
                <a:latin typeface="Arial" charset="0"/>
              </a:rPr>
              <a:t>PH1 2AF</a:t>
            </a:r>
            <a:endParaRPr lang="en-GB" sz="1050" b="1" dirty="0">
              <a:solidFill>
                <a:schemeClr val="accent1"/>
              </a:solidFill>
              <a:latin typeface="Arial" charset="0"/>
            </a:endParaRPr>
          </a:p>
        </p:txBody>
      </p:sp>
      <p:sp>
        <p:nvSpPr>
          <p:cNvPr id="17" name="txtPostcodeAnt" hidden="1"/>
          <p:cNvSpPr txBox="1"/>
          <p:nvPr/>
        </p:nvSpPr>
        <p:spPr>
          <a:xfrm>
            <a:off x="571500" y="6357938"/>
            <a:ext cx="1571625" cy="261937"/>
          </a:xfrm>
          <a:prstGeom prst="rect">
            <a:avLst/>
          </a:prstGeom>
          <a:noFill/>
        </p:spPr>
        <p:txBody>
          <a:bodyPr>
            <a:spAutoFit/>
          </a:bodyPr>
          <a:lstStyle/>
          <a:p>
            <a:pPr>
              <a:defRPr/>
            </a:pPr>
            <a:r>
              <a:rPr lang="en-GB" sz="1050">
                <a:latin typeface="Arial" charset="0"/>
              </a:rPr>
              <a:t>PH1 2AE</a:t>
            </a:r>
            <a:endParaRPr lang="en-GB" sz="1050" b="1" dirty="0">
              <a:solidFill>
                <a:srgbClr val="FF0000"/>
              </a:solidFill>
              <a:latin typeface="Arial" charset="0"/>
            </a:endParaRPr>
          </a:p>
        </p:txBody>
      </p:sp>
      <p:sp>
        <p:nvSpPr>
          <p:cNvPr id="17420" name="TextBox 17"/>
          <p:cNvSpPr txBox="1">
            <a:spLocks noChangeArrowheads="1"/>
          </p:cNvSpPr>
          <p:nvPr/>
        </p:nvSpPr>
        <p:spPr bwMode="auto">
          <a:xfrm>
            <a:off x="4248150" y="6357938"/>
            <a:ext cx="3929063" cy="246062"/>
          </a:xfrm>
          <a:prstGeom prst="rect">
            <a:avLst/>
          </a:prstGeom>
          <a:noFill/>
          <a:ln w="9525">
            <a:noFill/>
            <a:miter lim="800000"/>
            <a:headEnd/>
            <a:tailEnd/>
          </a:ln>
        </p:spPr>
        <p:txBody>
          <a:bodyPr wrap="none">
            <a:spAutoFit/>
          </a:bodyPr>
          <a:lstStyle/>
          <a:p>
            <a:r>
              <a:rPr lang="en-GB" sz="1000"/>
              <a:t>Source: Club Vita research based on VitaBank as at January 2012</a:t>
            </a:r>
          </a:p>
        </p:txBody>
      </p:sp>
    </p:spTree>
    <p:extLst>
      <p:ext uri="{BB962C8B-B14F-4D97-AF65-F5344CB8AC3E}">
        <p14:creationId xmlns:p14="http://schemas.microsoft.com/office/powerpoint/2010/main" val="2743192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332656"/>
            <a:ext cx="8229600" cy="1143000"/>
          </a:xfrm>
        </p:spPr>
        <p:txBody>
          <a:bodyPr/>
          <a:lstStyle/>
          <a:p>
            <a:r>
              <a:rPr lang="en-GB" dirty="0" smtClean="0"/>
              <a:t>Traditionally: funding plans based on single expectation of the future</a:t>
            </a:r>
            <a:endParaRPr lang="en-GB" dirty="0"/>
          </a:p>
        </p:txBody>
      </p:sp>
      <p:grpSp>
        <p:nvGrpSpPr>
          <p:cNvPr id="6" name="Group 5"/>
          <p:cNvGrpSpPr/>
          <p:nvPr/>
        </p:nvGrpSpPr>
        <p:grpSpPr>
          <a:xfrm>
            <a:off x="2699792" y="3068960"/>
            <a:ext cx="5967058" cy="3456384"/>
            <a:chOff x="39688" y="1556792"/>
            <a:chExt cx="7689292" cy="4176464"/>
          </a:xfrm>
        </p:grpSpPr>
        <p:graphicFrame>
          <p:nvGraphicFramePr>
            <p:cNvPr id="9" name="Chart 8"/>
            <p:cNvGraphicFramePr>
              <a:graphicFrameLocks/>
            </p:cNvGraphicFramePr>
            <p:nvPr>
              <p:extLst/>
            </p:nvPr>
          </p:nvGraphicFramePr>
          <p:xfrm>
            <a:off x="39688" y="1556792"/>
            <a:ext cx="7689292" cy="417646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flipV="1">
              <a:off x="1115617" y="2252869"/>
              <a:ext cx="6264695" cy="5444"/>
            </a:xfrm>
            <a:prstGeom prst="line">
              <a:avLst/>
            </a:prstGeom>
            <a:ln w="28575">
              <a:solidFill>
                <a:srgbClr val="F39844"/>
              </a:solidFil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230188" y="1588060"/>
            <a:ext cx="2109564" cy="9768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Actuary &amp; Fund agree one set of assumptions</a:t>
            </a:r>
            <a:endParaRPr lang="en-GB" dirty="0"/>
          </a:p>
        </p:txBody>
      </p:sp>
      <p:cxnSp>
        <p:nvCxnSpPr>
          <p:cNvPr id="21" name="Elbow Connector 20"/>
          <p:cNvCxnSpPr>
            <a:stCxn id="16" idx="3"/>
          </p:cNvCxnSpPr>
          <p:nvPr/>
        </p:nvCxnSpPr>
        <p:spPr>
          <a:xfrm>
            <a:off x="2339752" y="2076482"/>
            <a:ext cx="3625754" cy="1136494"/>
          </a:xfrm>
          <a:prstGeom prst="bentConnector3">
            <a:avLst>
              <a:gd name="adj1" fmla="val 10008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910708" y="1588060"/>
            <a:ext cx="2109564" cy="9768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Actuary calculates contribution rates</a:t>
            </a:r>
            <a:endParaRPr lang="en-GB" dirty="0"/>
          </a:p>
        </p:txBody>
      </p:sp>
    </p:spTree>
    <p:extLst>
      <p:ext uri="{BB962C8B-B14F-4D97-AF65-F5344CB8AC3E}">
        <p14:creationId xmlns:p14="http://schemas.microsoft.com/office/powerpoint/2010/main" val="290762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2627313" y="3861048"/>
            <a:ext cx="6049143" cy="1295524"/>
          </a:xfrm>
        </p:spPr>
        <p:txBody>
          <a:bodyPr/>
          <a:lstStyle/>
          <a:p>
            <a:r>
              <a:rPr lang="en-GB" dirty="0" smtClean="0"/>
              <a:t>Recap of 2013 approach</a:t>
            </a:r>
            <a:endParaRPr lang="en-GB" dirty="0"/>
          </a:p>
        </p:txBody>
      </p:sp>
    </p:spTree>
    <p:extLst>
      <p:ext uri="{BB962C8B-B14F-4D97-AF65-F5344CB8AC3E}">
        <p14:creationId xmlns:p14="http://schemas.microsoft.com/office/powerpoint/2010/main" val="3727529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r>
              <a:rPr lang="en-GB" dirty="0" smtClean="0"/>
              <a:t>LB Harrow Pension Fund approach </a:t>
            </a:r>
          </a:p>
        </p:txBody>
      </p:sp>
      <p:sp>
        <p:nvSpPr>
          <p:cNvPr id="6" name="Rectangle 5"/>
          <p:cNvSpPr>
            <a:spLocks noChangeArrowheads="1"/>
          </p:cNvSpPr>
          <p:nvPr/>
        </p:nvSpPr>
        <p:spPr bwMode="auto">
          <a:xfrm>
            <a:off x="1043608" y="1269132"/>
            <a:ext cx="7104282" cy="647700"/>
          </a:xfrm>
          <a:prstGeom prst="rect">
            <a:avLst/>
          </a:prstGeom>
          <a:noFill/>
          <a:ln w="9525">
            <a:noFill/>
            <a:miter lim="800000"/>
            <a:headEnd/>
            <a:tailEnd/>
          </a:ln>
        </p:spPr>
        <p:txBody>
          <a:bodyPr/>
          <a:lstStyle/>
          <a:p>
            <a:pPr marL="342900" indent="-342900">
              <a:lnSpc>
                <a:spcPct val="90000"/>
              </a:lnSpc>
              <a:spcBef>
                <a:spcPct val="20000"/>
              </a:spcBef>
              <a:spcAft>
                <a:spcPct val="20000"/>
              </a:spcAft>
              <a:buClr>
                <a:srgbClr val="6EC040"/>
              </a:buClr>
            </a:pPr>
            <a:r>
              <a:rPr lang="en-GB" sz="2400" dirty="0" smtClean="0">
                <a:solidFill>
                  <a:srgbClr val="3FA6CC"/>
                </a:solidFill>
              </a:rPr>
              <a:t>Measurement</a:t>
            </a:r>
            <a:r>
              <a:rPr lang="en-GB" sz="2400" dirty="0" smtClean="0">
                <a:solidFill>
                  <a:srgbClr val="646464"/>
                </a:solidFill>
              </a:rPr>
              <a:t> and </a:t>
            </a:r>
            <a:r>
              <a:rPr lang="en-GB" sz="2400" dirty="0" smtClean="0">
                <a:solidFill>
                  <a:srgbClr val="F06A00"/>
                </a:solidFill>
              </a:rPr>
              <a:t>management </a:t>
            </a:r>
            <a:r>
              <a:rPr lang="en-GB" sz="2400" dirty="0">
                <a:solidFill>
                  <a:srgbClr val="646464"/>
                </a:solidFill>
              </a:rPr>
              <a:t>of </a:t>
            </a:r>
            <a:r>
              <a:rPr lang="en-GB" sz="2400" dirty="0" smtClean="0">
                <a:solidFill>
                  <a:srgbClr val="646464"/>
                </a:solidFill>
              </a:rPr>
              <a:t>funding position</a:t>
            </a:r>
            <a:endParaRPr lang="en-GB" sz="2400" dirty="0">
              <a:solidFill>
                <a:srgbClr val="646464"/>
              </a:solidFill>
            </a:endParaRPr>
          </a:p>
        </p:txBody>
      </p:sp>
      <p:sp>
        <p:nvSpPr>
          <p:cNvPr id="2" name="Rounded Rectangle 1"/>
          <p:cNvSpPr/>
          <p:nvPr/>
        </p:nvSpPr>
        <p:spPr>
          <a:xfrm>
            <a:off x="539552" y="1916832"/>
            <a:ext cx="3600400" cy="3867951"/>
          </a:xfrm>
          <a:prstGeom prst="roundRect">
            <a:avLst/>
          </a:prstGeom>
          <a:solidFill>
            <a:schemeClr val="bg1"/>
          </a:solidFill>
          <a:ln>
            <a:solidFill>
              <a:srgbClr val="3FA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3FA6CC"/>
                </a:solidFill>
              </a:rPr>
              <a:t>Measure</a:t>
            </a:r>
            <a:r>
              <a:rPr lang="en-GB" dirty="0" smtClean="0">
                <a:solidFill>
                  <a:srgbClr val="3FA6CC"/>
                </a:solidFill>
              </a:rPr>
              <a:t>:</a:t>
            </a:r>
          </a:p>
          <a:p>
            <a:pPr algn="ctr"/>
            <a:endParaRPr lang="en-GB" dirty="0">
              <a:solidFill>
                <a:srgbClr val="3FA6CC"/>
              </a:solidFill>
            </a:endParaRPr>
          </a:p>
          <a:p>
            <a:pPr marL="342900" indent="-342900" eaLnBrk="0" hangingPunct="0">
              <a:lnSpc>
                <a:spcPct val="90000"/>
              </a:lnSpc>
              <a:spcBef>
                <a:spcPct val="20000"/>
              </a:spcBef>
              <a:spcAft>
                <a:spcPct val="20000"/>
              </a:spcAft>
              <a:buClr>
                <a:srgbClr val="FFFFFF"/>
              </a:buClr>
              <a:buFontTx/>
              <a:buBlip>
                <a:blip r:embed="rId3"/>
              </a:buBlip>
              <a:defRPr/>
            </a:pPr>
            <a:r>
              <a:rPr lang="en-GB" kern="0" dirty="0">
                <a:solidFill>
                  <a:srgbClr val="3FA6CC"/>
                </a:solidFill>
              </a:rPr>
              <a:t>Assets and liabilities valued using market conditions </a:t>
            </a:r>
          </a:p>
          <a:p>
            <a:pPr marL="342900" indent="-342900" eaLnBrk="0" hangingPunct="0">
              <a:lnSpc>
                <a:spcPct val="90000"/>
              </a:lnSpc>
              <a:spcBef>
                <a:spcPct val="20000"/>
              </a:spcBef>
              <a:spcAft>
                <a:spcPct val="20000"/>
              </a:spcAft>
              <a:buClr>
                <a:srgbClr val="FFFFFF"/>
              </a:buClr>
              <a:buFontTx/>
              <a:buBlip>
                <a:blip r:embed="rId3"/>
              </a:buBlip>
              <a:defRPr/>
            </a:pPr>
            <a:r>
              <a:rPr lang="en-GB" kern="0" dirty="0">
                <a:solidFill>
                  <a:srgbClr val="3FA6CC"/>
                </a:solidFill>
              </a:rPr>
              <a:t>Ensure transparency and consistency</a:t>
            </a:r>
          </a:p>
          <a:p>
            <a:pPr marL="342900" indent="-342900" eaLnBrk="0" hangingPunct="0">
              <a:lnSpc>
                <a:spcPct val="90000"/>
              </a:lnSpc>
              <a:spcBef>
                <a:spcPct val="20000"/>
              </a:spcBef>
              <a:spcAft>
                <a:spcPct val="20000"/>
              </a:spcAft>
              <a:buClr>
                <a:srgbClr val="FFFFFF"/>
              </a:buClr>
              <a:buFontTx/>
              <a:buBlip>
                <a:blip r:embed="rId3"/>
              </a:buBlip>
              <a:defRPr/>
            </a:pPr>
            <a:r>
              <a:rPr lang="en-GB" kern="0" dirty="0">
                <a:solidFill>
                  <a:srgbClr val="3FA6CC"/>
                </a:solidFill>
              </a:rPr>
              <a:t>Understand deficit </a:t>
            </a:r>
          </a:p>
          <a:p>
            <a:pPr marL="342900" indent="-342900" eaLnBrk="0" hangingPunct="0">
              <a:lnSpc>
                <a:spcPct val="90000"/>
              </a:lnSpc>
              <a:spcBef>
                <a:spcPct val="20000"/>
              </a:spcBef>
              <a:spcAft>
                <a:spcPct val="20000"/>
              </a:spcAft>
              <a:buClr>
                <a:srgbClr val="FFFFFF"/>
              </a:buClr>
              <a:buFontTx/>
              <a:buBlip>
                <a:blip r:embed="rId3"/>
              </a:buBlip>
              <a:defRPr/>
            </a:pPr>
            <a:r>
              <a:rPr lang="en-GB" kern="0" dirty="0">
                <a:solidFill>
                  <a:srgbClr val="3FA6CC"/>
                </a:solidFill>
              </a:rPr>
              <a:t>Appreciation of risk </a:t>
            </a:r>
          </a:p>
          <a:p>
            <a:pPr algn="ctr"/>
            <a:endParaRPr lang="en-GB" dirty="0" smtClean="0">
              <a:solidFill>
                <a:srgbClr val="3FA6CC"/>
              </a:solidFill>
            </a:endParaRPr>
          </a:p>
          <a:p>
            <a:pPr algn="ctr"/>
            <a:endParaRPr lang="en-GB" dirty="0">
              <a:solidFill>
                <a:srgbClr val="3FA6CC"/>
              </a:solidFill>
            </a:endParaRPr>
          </a:p>
        </p:txBody>
      </p:sp>
      <p:sp>
        <p:nvSpPr>
          <p:cNvPr id="7" name="Rounded Rectangle 6"/>
          <p:cNvSpPr/>
          <p:nvPr/>
        </p:nvSpPr>
        <p:spPr>
          <a:xfrm>
            <a:off x="4716016" y="1916832"/>
            <a:ext cx="3600400" cy="3867951"/>
          </a:xfrm>
          <a:prstGeom prst="roundRect">
            <a:avLst/>
          </a:prstGeom>
          <a:solidFill>
            <a:schemeClr val="bg1"/>
          </a:solidFill>
          <a:ln>
            <a:solidFill>
              <a:srgbClr val="F0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06A00"/>
                </a:solidFill>
              </a:rPr>
              <a:t>Manage:</a:t>
            </a:r>
          </a:p>
          <a:p>
            <a:pPr algn="ctr"/>
            <a:endParaRPr lang="en-GB" dirty="0">
              <a:solidFill>
                <a:srgbClr val="F06A00"/>
              </a:solidFill>
            </a:endParaRPr>
          </a:p>
          <a:p>
            <a:pPr marL="342900" indent="-342900" eaLnBrk="0" hangingPunct="0">
              <a:lnSpc>
                <a:spcPct val="90000"/>
              </a:lnSpc>
              <a:spcBef>
                <a:spcPct val="20000"/>
              </a:spcBef>
              <a:spcAft>
                <a:spcPct val="20000"/>
              </a:spcAft>
              <a:buClr>
                <a:srgbClr val="FFFFFF"/>
              </a:buClr>
              <a:buFontTx/>
              <a:buBlip>
                <a:blip r:embed="rId3"/>
              </a:buBlip>
            </a:pPr>
            <a:r>
              <a:rPr lang="en-GB" dirty="0">
                <a:solidFill>
                  <a:srgbClr val="F06A00"/>
                </a:solidFill>
              </a:rPr>
              <a:t>Balance affordability and risk </a:t>
            </a:r>
          </a:p>
          <a:p>
            <a:pPr marL="342900" indent="-342900" eaLnBrk="0" hangingPunct="0">
              <a:lnSpc>
                <a:spcPct val="90000"/>
              </a:lnSpc>
              <a:spcBef>
                <a:spcPct val="20000"/>
              </a:spcBef>
              <a:spcAft>
                <a:spcPct val="20000"/>
              </a:spcAft>
              <a:buClr>
                <a:srgbClr val="FFFFFF"/>
              </a:buClr>
              <a:buFontTx/>
              <a:buBlip>
                <a:blip r:embed="rId3"/>
              </a:buBlip>
            </a:pPr>
            <a:r>
              <a:rPr lang="en-GB" dirty="0">
                <a:solidFill>
                  <a:srgbClr val="F06A00"/>
                </a:solidFill>
              </a:rPr>
              <a:t>Recognise risk posed by different employers</a:t>
            </a:r>
          </a:p>
          <a:p>
            <a:pPr marL="342900" indent="-342900" eaLnBrk="0" hangingPunct="0">
              <a:lnSpc>
                <a:spcPct val="90000"/>
              </a:lnSpc>
              <a:spcBef>
                <a:spcPct val="20000"/>
              </a:spcBef>
              <a:spcAft>
                <a:spcPct val="20000"/>
              </a:spcAft>
              <a:buClr>
                <a:srgbClr val="FFFFFF"/>
              </a:buClr>
              <a:buFontTx/>
              <a:buBlip>
                <a:blip r:embed="rId3"/>
              </a:buBlip>
            </a:pPr>
            <a:r>
              <a:rPr lang="en-GB" dirty="0">
                <a:solidFill>
                  <a:srgbClr val="F06A00"/>
                </a:solidFill>
              </a:rPr>
              <a:t>Consider term of participation </a:t>
            </a:r>
          </a:p>
          <a:p>
            <a:pPr marL="342900" indent="-342900" eaLnBrk="0" hangingPunct="0">
              <a:lnSpc>
                <a:spcPct val="90000"/>
              </a:lnSpc>
              <a:spcBef>
                <a:spcPct val="20000"/>
              </a:spcBef>
              <a:spcAft>
                <a:spcPct val="20000"/>
              </a:spcAft>
              <a:buClr>
                <a:srgbClr val="FFFFFF"/>
              </a:buClr>
              <a:buFontTx/>
              <a:buBlip>
                <a:blip r:embed="rId3"/>
              </a:buBlip>
            </a:pPr>
            <a:r>
              <a:rPr lang="en-GB" dirty="0">
                <a:solidFill>
                  <a:srgbClr val="F06A00"/>
                </a:solidFill>
              </a:rPr>
              <a:t>Consider different future outcomes for market </a:t>
            </a:r>
            <a:r>
              <a:rPr lang="en-GB" dirty="0" smtClean="0">
                <a:solidFill>
                  <a:srgbClr val="F06A00"/>
                </a:solidFill>
              </a:rPr>
              <a:t>conditions</a:t>
            </a:r>
            <a:endParaRPr lang="en-GB" dirty="0">
              <a:solidFill>
                <a:srgbClr val="F06A00"/>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2365" r="8651"/>
          <a:stretch/>
        </p:blipFill>
        <p:spPr>
          <a:xfrm>
            <a:off x="27057" y="5301208"/>
            <a:ext cx="1619747" cy="1032442"/>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889" t="7327"/>
          <a:stretch/>
        </p:blipFill>
        <p:spPr>
          <a:xfrm>
            <a:off x="7380312" y="5229200"/>
            <a:ext cx="1400993" cy="910760"/>
          </a:xfrm>
          <a:prstGeom prst="rect">
            <a:avLst/>
          </a:prstGeom>
        </p:spPr>
      </p:pic>
    </p:spTree>
    <p:extLst>
      <p:ext uri="{BB962C8B-B14F-4D97-AF65-F5344CB8AC3E}">
        <p14:creationId xmlns:p14="http://schemas.microsoft.com/office/powerpoint/2010/main" val="95190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38323"/>
            <a:ext cx="9144000" cy="1143000"/>
          </a:xfrm>
        </p:spPr>
        <p:txBody>
          <a:bodyPr/>
          <a:lstStyle/>
          <a:p>
            <a:r>
              <a:rPr lang="en-GB" dirty="0" smtClean="0"/>
              <a:t>LB Harrow Pension Fund: risk based approach to setting council contribution strategy</a:t>
            </a:r>
          </a:p>
        </p:txBody>
      </p:sp>
      <p:pic>
        <p:nvPicPr>
          <p:cNvPr id="39938" name="Picture 2"/>
          <p:cNvPicPr>
            <a:picLocks noChangeAspect="1" noChangeArrowheads="1"/>
          </p:cNvPicPr>
          <p:nvPr/>
        </p:nvPicPr>
        <p:blipFill>
          <a:blip r:embed="rId3" cstate="print"/>
          <a:srcRect/>
          <a:stretch>
            <a:fillRect/>
          </a:stretch>
        </p:blipFill>
        <p:spPr bwMode="auto">
          <a:xfrm>
            <a:off x="26030" y="1506208"/>
            <a:ext cx="6643734" cy="4789983"/>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cstate="print"/>
          <a:srcRect/>
          <a:stretch>
            <a:fillRect/>
          </a:stretch>
        </p:blipFill>
        <p:spPr bwMode="auto">
          <a:xfrm>
            <a:off x="6358569" y="1511160"/>
            <a:ext cx="2665839" cy="4049376"/>
          </a:xfrm>
          <a:prstGeom prst="rect">
            <a:avLst/>
          </a:prstGeom>
          <a:noFill/>
          <a:ln w="9525">
            <a:noFill/>
            <a:miter lim="800000"/>
            <a:headEnd/>
            <a:tailEnd/>
          </a:ln>
          <a:effectLst/>
        </p:spPr>
      </p:pic>
      <p:sp>
        <p:nvSpPr>
          <p:cNvPr id="6" name="TextBox 5"/>
          <p:cNvSpPr txBox="1"/>
          <p:nvPr/>
        </p:nvSpPr>
        <p:spPr>
          <a:xfrm>
            <a:off x="323528" y="6080619"/>
            <a:ext cx="8143932" cy="523220"/>
          </a:xfrm>
          <a:prstGeom prst="rect">
            <a:avLst/>
          </a:prstGeom>
          <a:noFill/>
        </p:spPr>
        <p:txBody>
          <a:bodyPr wrap="square" rtlCol="0">
            <a:spAutoFit/>
          </a:bodyPr>
          <a:lstStyle/>
          <a:p>
            <a:pPr algn="ctr"/>
            <a:r>
              <a:rPr lang="en-GB" sz="2800" dirty="0" smtClean="0">
                <a:solidFill>
                  <a:srgbClr val="F06A00"/>
                </a:solidFill>
              </a:rPr>
              <a:t>Assess the likelihood of different outcomes</a:t>
            </a:r>
            <a:endParaRPr lang="en-GB" sz="2800" dirty="0">
              <a:solidFill>
                <a:srgbClr val="F06A00"/>
              </a:solidFill>
            </a:endParaRPr>
          </a:p>
        </p:txBody>
      </p:sp>
    </p:spTree>
    <p:extLst>
      <p:ext uri="{BB962C8B-B14F-4D97-AF65-F5344CB8AC3E}">
        <p14:creationId xmlns:p14="http://schemas.microsoft.com/office/powerpoint/2010/main" val="230144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What are we going to cover?</a:t>
            </a:r>
          </a:p>
        </p:txBody>
      </p:sp>
      <p:sp>
        <p:nvSpPr>
          <p:cNvPr id="2" name="Content Placeholder 1"/>
          <p:cNvSpPr>
            <a:spLocks noGrp="1"/>
          </p:cNvSpPr>
          <p:nvPr>
            <p:ph idx="1"/>
          </p:nvPr>
        </p:nvSpPr>
        <p:spPr/>
        <p:txBody>
          <a:bodyPr/>
          <a:lstStyle/>
          <a:p>
            <a:r>
              <a:rPr lang="en-GB" dirty="0" smtClean="0"/>
              <a:t>Actuarial valuation basics</a:t>
            </a:r>
          </a:p>
          <a:p>
            <a:r>
              <a:rPr lang="en-GB" dirty="0" smtClean="0"/>
              <a:t>Valuing the Fund</a:t>
            </a:r>
          </a:p>
          <a:p>
            <a:r>
              <a:rPr lang="en-GB" dirty="0" smtClean="0"/>
              <a:t>Recap of 2013 valuation funding strategy</a:t>
            </a:r>
          </a:p>
          <a:p>
            <a:r>
              <a:rPr lang="en-GB" dirty="0" smtClean="0"/>
              <a:t>Developments for 2016 valuation</a:t>
            </a:r>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361544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99596" cy="1143000"/>
          </a:xfrm>
        </p:spPr>
        <p:txBody>
          <a:bodyPr/>
          <a:lstStyle/>
          <a:p>
            <a:r>
              <a:rPr lang="en-GB" dirty="0" smtClean="0"/>
              <a:t>5,000 scenarios gives a distribution of outcomes</a:t>
            </a:r>
            <a:endParaRPr lang="en-GB" dirty="0"/>
          </a:p>
        </p:txBody>
      </p:sp>
      <p:sp>
        <p:nvSpPr>
          <p:cNvPr id="5" name="Freeform 6"/>
          <p:cNvSpPr>
            <a:spLocks noEditPoints="1"/>
          </p:cNvSpPr>
          <p:nvPr/>
        </p:nvSpPr>
        <p:spPr bwMode="auto">
          <a:xfrm>
            <a:off x="1498600" y="1446213"/>
            <a:ext cx="5992813" cy="3113087"/>
          </a:xfrm>
          <a:custGeom>
            <a:avLst/>
            <a:gdLst>
              <a:gd name="T0" fmla="*/ 0 w 3775"/>
              <a:gd name="T1" fmla="*/ 2147483647 h 1961"/>
              <a:gd name="T2" fmla="*/ 2147483647 w 3775"/>
              <a:gd name="T3" fmla="*/ 2147483647 h 1961"/>
              <a:gd name="T4" fmla="*/ 2147483647 w 3775"/>
              <a:gd name="T5" fmla="*/ 2147483647 h 1961"/>
              <a:gd name="T6" fmla="*/ 0 w 3775"/>
              <a:gd name="T7" fmla="*/ 2147483647 h 1961"/>
              <a:gd name="T8" fmla="*/ 0 w 3775"/>
              <a:gd name="T9" fmla="*/ 2147483647 h 1961"/>
              <a:gd name="T10" fmla="*/ 0 w 3775"/>
              <a:gd name="T11" fmla="*/ 2147483647 h 1961"/>
              <a:gd name="T12" fmla="*/ 2147483647 w 3775"/>
              <a:gd name="T13" fmla="*/ 2147483647 h 1961"/>
              <a:gd name="T14" fmla="*/ 2147483647 w 3775"/>
              <a:gd name="T15" fmla="*/ 2147483647 h 1961"/>
              <a:gd name="T16" fmla="*/ 0 w 3775"/>
              <a:gd name="T17" fmla="*/ 2147483647 h 1961"/>
              <a:gd name="T18" fmla="*/ 0 w 3775"/>
              <a:gd name="T19" fmla="*/ 2147483647 h 1961"/>
              <a:gd name="T20" fmla="*/ 0 w 3775"/>
              <a:gd name="T21" fmla="*/ 2147483647 h 1961"/>
              <a:gd name="T22" fmla="*/ 2147483647 w 3775"/>
              <a:gd name="T23" fmla="*/ 2147483647 h 1961"/>
              <a:gd name="T24" fmla="*/ 2147483647 w 3775"/>
              <a:gd name="T25" fmla="*/ 2147483647 h 1961"/>
              <a:gd name="T26" fmla="*/ 0 w 3775"/>
              <a:gd name="T27" fmla="*/ 2147483647 h 1961"/>
              <a:gd name="T28" fmla="*/ 0 w 3775"/>
              <a:gd name="T29" fmla="*/ 2147483647 h 1961"/>
              <a:gd name="T30" fmla="*/ 0 w 3775"/>
              <a:gd name="T31" fmla="*/ 2147483647 h 1961"/>
              <a:gd name="T32" fmla="*/ 2147483647 w 3775"/>
              <a:gd name="T33" fmla="*/ 2147483647 h 1961"/>
              <a:gd name="T34" fmla="*/ 2147483647 w 3775"/>
              <a:gd name="T35" fmla="*/ 2147483647 h 1961"/>
              <a:gd name="T36" fmla="*/ 0 w 3775"/>
              <a:gd name="T37" fmla="*/ 2147483647 h 1961"/>
              <a:gd name="T38" fmla="*/ 0 w 3775"/>
              <a:gd name="T39" fmla="*/ 2147483647 h 1961"/>
              <a:gd name="T40" fmla="*/ 0 w 3775"/>
              <a:gd name="T41" fmla="*/ 2147483647 h 1961"/>
              <a:gd name="T42" fmla="*/ 2147483647 w 3775"/>
              <a:gd name="T43" fmla="*/ 2147483647 h 1961"/>
              <a:gd name="T44" fmla="*/ 2147483647 w 3775"/>
              <a:gd name="T45" fmla="*/ 2147483647 h 1961"/>
              <a:gd name="T46" fmla="*/ 0 w 3775"/>
              <a:gd name="T47" fmla="*/ 2147483647 h 1961"/>
              <a:gd name="T48" fmla="*/ 0 w 3775"/>
              <a:gd name="T49" fmla="*/ 2147483647 h 1961"/>
              <a:gd name="T50" fmla="*/ 0 w 3775"/>
              <a:gd name="T51" fmla="*/ 2147483647 h 1961"/>
              <a:gd name="T52" fmla="*/ 2147483647 w 3775"/>
              <a:gd name="T53" fmla="*/ 2147483647 h 1961"/>
              <a:gd name="T54" fmla="*/ 2147483647 w 3775"/>
              <a:gd name="T55" fmla="*/ 2147483647 h 1961"/>
              <a:gd name="T56" fmla="*/ 0 w 3775"/>
              <a:gd name="T57" fmla="*/ 2147483647 h 1961"/>
              <a:gd name="T58" fmla="*/ 0 w 3775"/>
              <a:gd name="T59" fmla="*/ 2147483647 h 1961"/>
              <a:gd name="T60" fmla="*/ 0 w 3775"/>
              <a:gd name="T61" fmla="*/ 2147483647 h 1961"/>
              <a:gd name="T62" fmla="*/ 2147483647 w 3775"/>
              <a:gd name="T63" fmla="*/ 2147483647 h 1961"/>
              <a:gd name="T64" fmla="*/ 2147483647 w 3775"/>
              <a:gd name="T65" fmla="*/ 2147483647 h 1961"/>
              <a:gd name="T66" fmla="*/ 0 w 3775"/>
              <a:gd name="T67" fmla="*/ 2147483647 h 1961"/>
              <a:gd name="T68" fmla="*/ 0 w 3775"/>
              <a:gd name="T69" fmla="*/ 2147483647 h 1961"/>
              <a:gd name="T70" fmla="*/ 0 w 3775"/>
              <a:gd name="T71" fmla="*/ 0 h 1961"/>
              <a:gd name="T72" fmla="*/ 2147483647 w 3775"/>
              <a:gd name="T73" fmla="*/ 0 h 1961"/>
              <a:gd name="T74" fmla="*/ 2147483647 w 3775"/>
              <a:gd name="T75" fmla="*/ 2147483647 h 1961"/>
              <a:gd name="T76" fmla="*/ 0 w 3775"/>
              <a:gd name="T77" fmla="*/ 2147483647 h 1961"/>
              <a:gd name="T78" fmla="*/ 0 w 3775"/>
              <a:gd name="T79" fmla="*/ 0 h 19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75"/>
              <a:gd name="T121" fmla="*/ 0 h 1961"/>
              <a:gd name="T122" fmla="*/ 3775 w 3775"/>
              <a:gd name="T123" fmla="*/ 1961 h 19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75" h="1961">
                <a:moveTo>
                  <a:pt x="0" y="1954"/>
                </a:moveTo>
                <a:lnTo>
                  <a:pt x="3775" y="1954"/>
                </a:lnTo>
                <a:lnTo>
                  <a:pt x="3775" y="1961"/>
                </a:lnTo>
                <a:lnTo>
                  <a:pt x="0" y="1961"/>
                </a:lnTo>
                <a:lnTo>
                  <a:pt x="0" y="1954"/>
                </a:lnTo>
                <a:close/>
                <a:moveTo>
                  <a:pt x="0" y="1674"/>
                </a:moveTo>
                <a:lnTo>
                  <a:pt x="3775" y="1674"/>
                </a:lnTo>
                <a:lnTo>
                  <a:pt x="3775" y="1681"/>
                </a:lnTo>
                <a:lnTo>
                  <a:pt x="0" y="1681"/>
                </a:lnTo>
                <a:lnTo>
                  <a:pt x="0" y="1674"/>
                </a:lnTo>
                <a:close/>
                <a:moveTo>
                  <a:pt x="0" y="1394"/>
                </a:moveTo>
                <a:lnTo>
                  <a:pt x="3775" y="1394"/>
                </a:lnTo>
                <a:lnTo>
                  <a:pt x="3775" y="1401"/>
                </a:lnTo>
                <a:lnTo>
                  <a:pt x="0" y="1401"/>
                </a:lnTo>
                <a:lnTo>
                  <a:pt x="0" y="1394"/>
                </a:lnTo>
                <a:close/>
                <a:moveTo>
                  <a:pt x="0" y="1114"/>
                </a:moveTo>
                <a:lnTo>
                  <a:pt x="3775" y="1114"/>
                </a:lnTo>
                <a:lnTo>
                  <a:pt x="3775" y="1121"/>
                </a:lnTo>
                <a:lnTo>
                  <a:pt x="0" y="1121"/>
                </a:lnTo>
                <a:lnTo>
                  <a:pt x="0" y="1114"/>
                </a:lnTo>
                <a:close/>
                <a:moveTo>
                  <a:pt x="0" y="840"/>
                </a:moveTo>
                <a:lnTo>
                  <a:pt x="3775" y="840"/>
                </a:lnTo>
                <a:lnTo>
                  <a:pt x="3775" y="847"/>
                </a:lnTo>
                <a:lnTo>
                  <a:pt x="0" y="847"/>
                </a:lnTo>
                <a:lnTo>
                  <a:pt x="0" y="840"/>
                </a:lnTo>
                <a:close/>
                <a:moveTo>
                  <a:pt x="0" y="560"/>
                </a:moveTo>
                <a:lnTo>
                  <a:pt x="3775" y="560"/>
                </a:lnTo>
                <a:lnTo>
                  <a:pt x="3775" y="567"/>
                </a:lnTo>
                <a:lnTo>
                  <a:pt x="0" y="567"/>
                </a:lnTo>
                <a:lnTo>
                  <a:pt x="0" y="560"/>
                </a:lnTo>
                <a:close/>
                <a:moveTo>
                  <a:pt x="0" y="280"/>
                </a:moveTo>
                <a:lnTo>
                  <a:pt x="3775" y="280"/>
                </a:lnTo>
                <a:lnTo>
                  <a:pt x="3775" y="287"/>
                </a:lnTo>
                <a:lnTo>
                  <a:pt x="0" y="287"/>
                </a:lnTo>
                <a:lnTo>
                  <a:pt x="0" y="280"/>
                </a:lnTo>
                <a:close/>
                <a:moveTo>
                  <a:pt x="0" y="0"/>
                </a:moveTo>
                <a:lnTo>
                  <a:pt x="3775" y="0"/>
                </a:lnTo>
                <a:lnTo>
                  <a:pt x="3775" y="7"/>
                </a:lnTo>
                <a:lnTo>
                  <a:pt x="0" y="7"/>
                </a:lnTo>
                <a:lnTo>
                  <a:pt x="0" y="0"/>
                </a:lnTo>
                <a:close/>
              </a:path>
            </a:pathLst>
          </a:custGeom>
          <a:solidFill>
            <a:srgbClr val="C0C0C0"/>
          </a:solidFill>
          <a:ln w="7">
            <a:solidFill>
              <a:srgbClr val="C0C0C0"/>
            </a:solidFill>
            <a:bevel/>
            <a:headEnd/>
            <a:tailEnd/>
          </a:ln>
        </p:spPr>
        <p:txBody>
          <a:bodyPr/>
          <a:lstStyle/>
          <a:p>
            <a:endParaRPr lang="en-US" dirty="0"/>
          </a:p>
        </p:txBody>
      </p:sp>
      <p:sp>
        <p:nvSpPr>
          <p:cNvPr id="6" name="Freeform 7"/>
          <p:cNvSpPr>
            <a:spLocks/>
          </p:cNvSpPr>
          <p:nvPr/>
        </p:nvSpPr>
        <p:spPr bwMode="auto">
          <a:xfrm>
            <a:off x="1509713" y="3787772"/>
            <a:ext cx="5992812" cy="731837"/>
          </a:xfrm>
          <a:custGeom>
            <a:avLst/>
            <a:gdLst/>
            <a:ahLst/>
            <a:cxnLst>
              <a:cxn ang="0">
                <a:pos x="0" y="0"/>
              </a:cxn>
              <a:cxn ang="0">
                <a:pos x="629" y="333"/>
              </a:cxn>
              <a:cxn ang="0">
                <a:pos x="1259" y="330"/>
              </a:cxn>
              <a:cxn ang="0">
                <a:pos x="1888" y="305"/>
              </a:cxn>
              <a:cxn ang="0">
                <a:pos x="2517" y="286"/>
              </a:cxn>
              <a:cxn ang="0">
                <a:pos x="3146" y="275"/>
              </a:cxn>
              <a:cxn ang="0">
                <a:pos x="3775" y="282"/>
              </a:cxn>
              <a:cxn ang="0">
                <a:pos x="3775" y="431"/>
              </a:cxn>
              <a:cxn ang="0">
                <a:pos x="3146" y="433"/>
              </a:cxn>
              <a:cxn ang="0">
                <a:pos x="2517" y="431"/>
              </a:cxn>
              <a:cxn ang="0">
                <a:pos x="1888" y="426"/>
              </a:cxn>
              <a:cxn ang="0">
                <a:pos x="1259" y="461"/>
              </a:cxn>
              <a:cxn ang="0">
                <a:pos x="629" y="442"/>
              </a:cxn>
              <a:cxn ang="0">
                <a:pos x="0" y="0"/>
              </a:cxn>
            </a:cxnLst>
            <a:rect l="0" t="0" r="r" b="b"/>
            <a:pathLst>
              <a:path w="3775" h="461">
                <a:moveTo>
                  <a:pt x="0" y="0"/>
                </a:moveTo>
                <a:lnTo>
                  <a:pt x="629" y="333"/>
                </a:lnTo>
                <a:lnTo>
                  <a:pt x="1259" y="330"/>
                </a:lnTo>
                <a:lnTo>
                  <a:pt x="1888" y="305"/>
                </a:lnTo>
                <a:lnTo>
                  <a:pt x="2517" y="286"/>
                </a:lnTo>
                <a:lnTo>
                  <a:pt x="3146" y="275"/>
                </a:lnTo>
                <a:lnTo>
                  <a:pt x="3775" y="282"/>
                </a:lnTo>
                <a:lnTo>
                  <a:pt x="3775" y="431"/>
                </a:lnTo>
                <a:lnTo>
                  <a:pt x="3146" y="433"/>
                </a:lnTo>
                <a:lnTo>
                  <a:pt x="2517" y="431"/>
                </a:lnTo>
                <a:lnTo>
                  <a:pt x="1888" y="426"/>
                </a:lnTo>
                <a:lnTo>
                  <a:pt x="1259" y="461"/>
                </a:lnTo>
                <a:lnTo>
                  <a:pt x="629" y="442"/>
                </a:lnTo>
                <a:lnTo>
                  <a:pt x="0" y="0"/>
                </a:lnTo>
                <a:close/>
              </a:path>
            </a:pathLst>
          </a:custGeom>
          <a:solidFill>
            <a:srgbClr val="3FA6CC"/>
          </a:solidFill>
          <a:ln w="9525">
            <a:solidFill>
              <a:schemeClr val="bg1">
                <a:lumMod val="50000"/>
              </a:schemeClr>
            </a:solidFill>
            <a:round/>
            <a:headEnd/>
            <a:tailEnd/>
          </a:ln>
        </p:spPr>
        <p:txBody>
          <a:bodyPr/>
          <a:lstStyle/>
          <a:p>
            <a:pPr>
              <a:defRPr/>
            </a:pPr>
            <a:endParaRPr lang="en-US" dirty="0"/>
          </a:p>
        </p:txBody>
      </p:sp>
      <p:sp>
        <p:nvSpPr>
          <p:cNvPr id="7" name="Freeform 9"/>
          <p:cNvSpPr>
            <a:spLocks/>
          </p:cNvSpPr>
          <p:nvPr/>
        </p:nvSpPr>
        <p:spPr bwMode="auto">
          <a:xfrm>
            <a:off x="1509713" y="3787772"/>
            <a:ext cx="5992812" cy="523875"/>
          </a:xfrm>
          <a:custGeom>
            <a:avLst/>
            <a:gdLst/>
            <a:ahLst/>
            <a:cxnLst>
              <a:cxn ang="0">
                <a:pos x="0" y="0"/>
              </a:cxn>
              <a:cxn ang="0">
                <a:pos x="629" y="205"/>
              </a:cxn>
              <a:cxn ang="0">
                <a:pos x="1259" y="181"/>
              </a:cxn>
              <a:cxn ang="0">
                <a:pos x="1888" y="151"/>
              </a:cxn>
              <a:cxn ang="0">
                <a:pos x="2517" y="121"/>
              </a:cxn>
              <a:cxn ang="0">
                <a:pos x="3146" y="96"/>
              </a:cxn>
              <a:cxn ang="0">
                <a:pos x="3775" y="86"/>
              </a:cxn>
              <a:cxn ang="0">
                <a:pos x="3775" y="280"/>
              </a:cxn>
              <a:cxn ang="0">
                <a:pos x="3146" y="273"/>
              </a:cxn>
              <a:cxn ang="0">
                <a:pos x="2517" y="284"/>
              </a:cxn>
              <a:cxn ang="0">
                <a:pos x="1888" y="303"/>
              </a:cxn>
              <a:cxn ang="0">
                <a:pos x="1259" y="328"/>
              </a:cxn>
              <a:cxn ang="0">
                <a:pos x="629" y="330"/>
              </a:cxn>
              <a:cxn ang="0">
                <a:pos x="0" y="0"/>
              </a:cxn>
            </a:cxnLst>
            <a:rect l="0" t="0" r="r" b="b"/>
            <a:pathLst>
              <a:path w="3775" h="330">
                <a:moveTo>
                  <a:pt x="0" y="0"/>
                </a:moveTo>
                <a:lnTo>
                  <a:pt x="629" y="205"/>
                </a:lnTo>
                <a:lnTo>
                  <a:pt x="1259" y="181"/>
                </a:lnTo>
                <a:lnTo>
                  <a:pt x="1888" y="151"/>
                </a:lnTo>
                <a:lnTo>
                  <a:pt x="2517" y="121"/>
                </a:lnTo>
                <a:lnTo>
                  <a:pt x="3146" y="96"/>
                </a:lnTo>
                <a:lnTo>
                  <a:pt x="3775" y="86"/>
                </a:lnTo>
                <a:lnTo>
                  <a:pt x="3775" y="280"/>
                </a:lnTo>
                <a:lnTo>
                  <a:pt x="3146" y="273"/>
                </a:lnTo>
                <a:lnTo>
                  <a:pt x="2517" y="284"/>
                </a:lnTo>
                <a:lnTo>
                  <a:pt x="1888" y="303"/>
                </a:lnTo>
                <a:lnTo>
                  <a:pt x="1259" y="328"/>
                </a:lnTo>
                <a:lnTo>
                  <a:pt x="629" y="330"/>
                </a:lnTo>
                <a:lnTo>
                  <a:pt x="0" y="0"/>
                </a:lnTo>
                <a:close/>
              </a:path>
            </a:pathLst>
          </a:custGeom>
          <a:solidFill>
            <a:srgbClr val="9FD2E6"/>
          </a:solidFill>
          <a:ln w="9525">
            <a:solidFill>
              <a:schemeClr val="bg1">
                <a:lumMod val="50000"/>
              </a:schemeClr>
            </a:solidFill>
            <a:round/>
            <a:headEnd/>
            <a:tailEnd/>
          </a:ln>
        </p:spPr>
        <p:txBody>
          <a:bodyPr/>
          <a:lstStyle/>
          <a:p>
            <a:pPr>
              <a:defRPr/>
            </a:pPr>
            <a:endParaRPr lang="en-US" dirty="0"/>
          </a:p>
        </p:txBody>
      </p:sp>
      <p:sp>
        <p:nvSpPr>
          <p:cNvPr id="8" name="Freeform 11"/>
          <p:cNvSpPr>
            <a:spLocks/>
          </p:cNvSpPr>
          <p:nvPr/>
        </p:nvSpPr>
        <p:spPr bwMode="auto">
          <a:xfrm>
            <a:off x="1509713" y="3216272"/>
            <a:ext cx="5992812" cy="898525"/>
          </a:xfrm>
          <a:custGeom>
            <a:avLst/>
            <a:gdLst/>
            <a:ahLst/>
            <a:cxnLst>
              <a:cxn ang="0">
                <a:pos x="0" y="360"/>
              </a:cxn>
              <a:cxn ang="0">
                <a:pos x="629" y="348"/>
              </a:cxn>
              <a:cxn ang="0">
                <a:pos x="1259" y="267"/>
              </a:cxn>
              <a:cxn ang="0">
                <a:pos x="1888" y="190"/>
              </a:cxn>
              <a:cxn ang="0">
                <a:pos x="2517" y="124"/>
              </a:cxn>
              <a:cxn ang="0">
                <a:pos x="3146" y="62"/>
              </a:cxn>
              <a:cxn ang="0">
                <a:pos x="3775" y="0"/>
              </a:cxn>
              <a:cxn ang="0">
                <a:pos x="3775" y="446"/>
              </a:cxn>
              <a:cxn ang="0">
                <a:pos x="3146" y="456"/>
              </a:cxn>
              <a:cxn ang="0">
                <a:pos x="2517" y="482"/>
              </a:cxn>
              <a:cxn ang="0">
                <a:pos x="1888" y="512"/>
              </a:cxn>
              <a:cxn ang="0">
                <a:pos x="1259" y="541"/>
              </a:cxn>
              <a:cxn ang="0">
                <a:pos x="629" y="566"/>
              </a:cxn>
              <a:cxn ang="0">
                <a:pos x="0" y="360"/>
              </a:cxn>
            </a:cxnLst>
            <a:rect l="0" t="0" r="r" b="b"/>
            <a:pathLst>
              <a:path w="3775" h="566">
                <a:moveTo>
                  <a:pt x="0" y="360"/>
                </a:moveTo>
                <a:lnTo>
                  <a:pt x="629" y="348"/>
                </a:lnTo>
                <a:lnTo>
                  <a:pt x="1259" y="267"/>
                </a:lnTo>
                <a:lnTo>
                  <a:pt x="1888" y="190"/>
                </a:lnTo>
                <a:lnTo>
                  <a:pt x="2517" y="124"/>
                </a:lnTo>
                <a:lnTo>
                  <a:pt x="3146" y="62"/>
                </a:lnTo>
                <a:lnTo>
                  <a:pt x="3775" y="0"/>
                </a:lnTo>
                <a:lnTo>
                  <a:pt x="3775" y="446"/>
                </a:lnTo>
                <a:lnTo>
                  <a:pt x="3146" y="456"/>
                </a:lnTo>
                <a:lnTo>
                  <a:pt x="2517" y="482"/>
                </a:lnTo>
                <a:lnTo>
                  <a:pt x="1888" y="512"/>
                </a:lnTo>
                <a:lnTo>
                  <a:pt x="1259" y="541"/>
                </a:lnTo>
                <a:lnTo>
                  <a:pt x="629" y="566"/>
                </a:lnTo>
                <a:lnTo>
                  <a:pt x="0" y="360"/>
                </a:lnTo>
                <a:close/>
              </a:path>
            </a:pathLst>
          </a:custGeom>
          <a:solidFill>
            <a:srgbClr val="CFE8F3"/>
          </a:solidFill>
          <a:ln w="9525">
            <a:solidFill>
              <a:schemeClr val="bg1">
                <a:lumMod val="50000"/>
              </a:schemeClr>
            </a:solidFill>
            <a:round/>
            <a:headEnd/>
            <a:tailEnd/>
          </a:ln>
        </p:spPr>
        <p:txBody>
          <a:bodyPr/>
          <a:lstStyle/>
          <a:p>
            <a:pPr>
              <a:defRPr/>
            </a:pPr>
            <a:endParaRPr lang="en-US" dirty="0"/>
          </a:p>
        </p:txBody>
      </p:sp>
      <p:sp>
        <p:nvSpPr>
          <p:cNvPr id="9" name="Freeform 13"/>
          <p:cNvSpPr>
            <a:spLocks/>
          </p:cNvSpPr>
          <p:nvPr/>
        </p:nvSpPr>
        <p:spPr bwMode="auto">
          <a:xfrm>
            <a:off x="1509713" y="2000247"/>
            <a:ext cx="5992812" cy="1787525"/>
          </a:xfrm>
          <a:custGeom>
            <a:avLst/>
            <a:gdLst/>
            <a:ahLst/>
            <a:cxnLst>
              <a:cxn ang="0">
                <a:pos x="0" y="1126"/>
              </a:cxn>
              <a:cxn ang="0">
                <a:pos x="629" y="829"/>
              </a:cxn>
              <a:cxn ang="0">
                <a:pos x="1259" y="650"/>
              </a:cxn>
              <a:cxn ang="0">
                <a:pos x="1888" y="470"/>
              </a:cxn>
              <a:cxn ang="0">
                <a:pos x="2517" y="315"/>
              </a:cxn>
              <a:cxn ang="0">
                <a:pos x="3146" y="137"/>
              </a:cxn>
              <a:cxn ang="0">
                <a:pos x="3775" y="0"/>
              </a:cxn>
              <a:cxn ang="0">
                <a:pos x="3775" y="763"/>
              </a:cxn>
              <a:cxn ang="0">
                <a:pos x="3146" y="826"/>
              </a:cxn>
              <a:cxn ang="0">
                <a:pos x="2517" y="888"/>
              </a:cxn>
              <a:cxn ang="0">
                <a:pos x="1888" y="955"/>
              </a:cxn>
              <a:cxn ang="0">
                <a:pos x="1259" y="1033"/>
              </a:cxn>
              <a:cxn ang="0">
                <a:pos x="629" y="1115"/>
              </a:cxn>
              <a:cxn ang="0">
                <a:pos x="0" y="1126"/>
              </a:cxn>
            </a:cxnLst>
            <a:rect l="0" t="0" r="r" b="b"/>
            <a:pathLst>
              <a:path w="3775" h="1126">
                <a:moveTo>
                  <a:pt x="0" y="1126"/>
                </a:moveTo>
                <a:lnTo>
                  <a:pt x="629" y="829"/>
                </a:lnTo>
                <a:lnTo>
                  <a:pt x="1259" y="650"/>
                </a:lnTo>
                <a:lnTo>
                  <a:pt x="1888" y="470"/>
                </a:lnTo>
                <a:lnTo>
                  <a:pt x="2517" y="315"/>
                </a:lnTo>
                <a:lnTo>
                  <a:pt x="3146" y="137"/>
                </a:lnTo>
                <a:lnTo>
                  <a:pt x="3775" y="0"/>
                </a:lnTo>
                <a:lnTo>
                  <a:pt x="3775" y="763"/>
                </a:lnTo>
                <a:lnTo>
                  <a:pt x="3146" y="826"/>
                </a:lnTo>
                <a:lnTo>
                  <a:pt x="2517" y="888"/>
                </a:lnTo>
                <a:lnTo>
                  <a:pt x="1888" y="955"/>
                </a:lnTo>
                <a:lnTo>
                  <a:pt x="1259" y="1033"/>
                </a:lnTo>
                <a:lnTo>
                  <a:pt x="629" y="1115"/>
                </a:lnTo>
                <a:lnTo>
                  <a:pt x="0" y="1126"/>
                </a:lnTo>
                <a:close/>
              </a:path>
            </a:pathLst>
          </a:custGeom>
          <a:solidFill>
            <a:srgbClr val="CFE8F3"/>
          </a:solidFill>
          <a:ln w="9525">
            <a:solidFill>
              <a:schemeClr val="bg1">
                <a:lumMod val="50000"/>
              </a:schemeClr>
            </a:solidFill>
            <a:round/>
            <a:headEnd/>
            <a:tailEnd/>
          </a:ln>
        </p:spPr>
        <p:txBody>
          <a:bodyPr/>
          <a:lstStyle/>
          <a:p>
            <a:pPr>
              <a:defRPr/>
            </a:pPr>
            <a:endParaRPr lang="en-US" dirty="0"/>
          </a:p>
        </p:txBody>
      </p:sp>
      <p:sp>
        <p:nvSpPr>
          <p:cNvPr id="10" name="Freeform 15"/>
          <p:cNvSpPr>
            <a:spLocks/>
          </p:cNvSpPr>
          <p:nvPr/>
        </p:nvSpPr>
        <p:spPr bwMode="auto">
          <a:xfrm>
            <a:off x="1492250" y="1450975"/>
            <a:ext cx="23813" cy="3548063"/>
          </a:xfrm>
          <a:custGeom>
            <a:avLst/>
            <a:gdLst/>
            <a:ahLst/>
            <a:cxnLst>
              <a:cxn ang="0">
                <a:pos x="0" y="2235"/>
              </a:cxn>
              <a:cxn ang="0">
                <a:pos x="7" y="0"/>
              </a:cxn>
              <a:cxn ang="0">
                <a:pos x="15" y="0"/>
              </a:cxn>
              <a:cxn ang="0">
                <a:pos x="7" y="2235"/>
              </a:cxn>
              <a:cxn ang="0">
                <a:pos x="0" y="2235"/>
              </a:cxn>
            </a:cxnLst>
            <a:rect l="0" t="0" r="r" b="b"/>
            <a:pathLst>
              <a:path w="15" h="2235">
                <a:moveTo>
                  <a:pt x="0" y="2235"/>
                </a:moveTo>
                <a:lnTo>
                  <a:pt x="7" y="0"/>
                </a:lnTo>
                <a:lnTo>
                  <a:pt x="15" y="0"/>
                </a:lnTo>
                <a:lnTo>
                  <a:pt x="7" y="2235"/>
                </a:lnTo>
                <a:lnTo>
                  <a:pt x="0" y="2235"/>
                </a:lnTo>
                <a:close/>
              </a:path>
            </a:pathLst>
          </a:custGeom>
          <a:noFill/>
          <a:ln w="7" cap="flat">
            <a:solidFill>
              <a:schemeClr val="bg1">
                <a:lumMod val="50000"/>
              </a:schemeClr>
            </a:solidFill>
            <a:prstDash val="solid"/>
            <a:bevel/>
            <a:headEnd/>
            <a:tailEnd/>
          </a:ln>
        </p:spPr>
        <p:txBody>
          <a:bodyPr/>
          <a:lstStyle/>
          <a:p>
            <a:pPr>
              <a:defRPr/>
            </a:pPr>
            <a:endParaRPr lang="en-US" dirty="0"/>
          </a:p>
        </p:txBody>
      </p:sp>
      <p:sp>
        <p:nvSpPr>
          <p:cNvPr id="11" name="Freeform 16"/>
          <p:cNvSpPr>
            <a:spLocks noEditPoints="1"/>
          </p:cNvSpPr>
          <p:nvPr/>
        </p:nvSpPr>
        <p:spPr bwMode="auto">
          <a:xfrm>
            <a:off x="1450975" y="1446213"/>
            <a:ext cx="47625" cy="3557587"/>
          </a:xfrm>
          <a:custGeom>
            <a:avLst/>
            <a:gdLst/>
            <a:ahLst/>
            <a:cxnLst>
              <a:cxn ang="0">
                <a:pos x="0" y="2234"/>
              </a:cxn>
              <a:cxn ang="0">
                <a:pos x="30" y="2234"/>
              </a:cxn>
              <a:cxn ang="0">
                <a:pos x="30" y="2241"/>
              </a:cxn>
              <a:cxn ang="0">
                <a:pos x="0" y="2241"/>
              </a:cxn>
              <a:cxn ang="0">
                <a:pos x="0" y="2234"/>
              </a:cxn>
              <a:cxn ang="0">
                <a:pos x="0" y="1954"/>
              </a:cxn>
              <a:cxn ang="0">
                <a:pos x="30" y="1954"/>
              </a:cxn>
              <a:cxn ang="0">
                <a:pos x="30" y="1961"/>
              </a:cxn>
              <a:cxn ang="0">
                <a:pos x="0" y="1961"/>
              </a:cxn>
              <a:cxn ang="0">
                <a:pos x="0" y="1954"/>
              </a:cxn>
              <a:cxn ang="0">
                <a:pos x="0" y="1674"/>
              </a:cxn>
              <a:cxn ang="0">
                <a:pos x="30" y="1674"/>
              </a:cxn>
              <a:cxn ang="0">
                <a:pos x="30" y="1681"/>
              </a:cxn>
              <a:cxn ang="0">
                <a:pos x="0" y="1681"/>
              </a:cxn>
              <a:cxn ang="0">
                <a:pos x="0" y="1674"/>
              </a:cxn>
              <a:cxn ang="0">
                <a:pos x="0" y="1394"/>
              </a:cxn>
              <a:cxn ang="0">
                <a:pos x="30" y="1394"/>
              </a:cxn>
              <a:cxn ang="0">
                <a:pos x="30" y="1401"/>
              </a:cxn>
              <a:cxn ang="0">
                <a:pos x="0" y="1401"/>
              </a:cxn>
              <a:cxn ang="0">
                <a:pos x="0" y="1394"/>
              </a:cxn>
              <a:cxn ang="0">
                <a:pos x="0" y="1114"/>
              </a:cxn>
              <a:cxn ang="0">
                <a:pos x="30" y="1114"/>
              </a:cxn>
              <a:cxn ang="0">
                <a:pos x="30" y="1121"/>
              </a:cxn>
              <a:cxn ang="0">
                <a:pos x="0" y="1121"/>
              </a:cxn>
              <a:cxn ang="0">
                <a:pos x="0" y="1114"/>
              </a:cxn>
              <a:cxn ang="0">
                <a:pos x="0" y="840"/>
              </a:cxn>
              <a:cxn ang="0">
                <a:pos x="30" y="840"/>
              </a:cxn>
              <a:cxn ang="0">
                <a:pos x="30" y="847"/>
              </a:cxn>
              <a:cxn ang="0">
                <a:pos x="0" y="847"/>
              </a:cxn>
              <a:cxn ang="0">
                <a:pos x="0" y="840"/>
              </a:cxn>
              <a:cxn ang="0">
                <a:pos x="0" y="560"/>
              </a:cxn>
              <a:cxn ang="0">
                <a:pos x="30" y="560"/>
              </a:cxn>
              <a:cxn ang="0">
                <a:pos x="30" y="567"/>
              </a:cxn>
              <a:cxn ang="0">
                <a:pos x="0" y="567"/>
              </a:cxn>
              <a:cxn ang="0">
                <a:pos x="0" y="560"/>
              </a:cxn>
              <a:cxn ang="0">
                <a:pos x="0" y="280"/>
              </a:cxn>
              <a:cxn ang="0">
                <a:pos x="30" y="280"/>
              </a:cxn>
              <a:cxn ang="0">
                <a:pos x="30" y="287"/>
              </a:cxn>
              <a:cxn ang="0">
                <a:pos x="0" y="287"/>
              </a:cxn>
              <a:cxn ang="0">
                <a:pos x="0" y="280"/>
              </a:cxn>
              <a:cxn ang="0">
                <a:pos x="0" y="0"/>
              </a:cxn>
              <a:cxn ang="0">
                <a:pos x="30" y="0"/>
              </a:cxn>
              <a:cxn ang="0">
                <a:pos x="30" y="7"/>
              </a:cxn>
              <a:cxn ang="0">
                <a:pos x="0" y="7"/>
              </a:cxn>
              <a:cxn ang="0">
                <a:pos x="0" y="0"/>
              </a:cxn>
            </a:cxnLst>
            <a:rect l="0" t="0" r="r" b="b"/>
            <a:pathLst>
              <a:path w="30" h="2241">
                <a:moveTo>
                  <a:pt x="0" y="2234"/>
                </a:moveTo>
                <a:lnTo>
                  <a:pt x="30" y="2234"/>
                </a:lnTo>
                <a:lnTo>
                  <a:pt x="30" y="2241"/>
                </a:lnTo>
                <a:lnTo>
                  <a:pt x="0" y="2241"/>
                </a:lnTo>
                <a:lnTo>
                  <a:pt x="0" y="2234"/>
                </a:lnTo>
                <a:close/>
                <a:moveTo>
                  <a:pt x="0" y="1954"/>
                </a:moveTo>
                <a:lnTo>
                  <a:pt x="30" y="1954"/>
                </a:lnTo>
                <a:lnTo>
                  <a:pt x="30" y="1961"/>
                </a:lnTo>
                <a:lnTo>
                  <a:pt x="0" y="1961"/>
                </a:lnTo>
                <a:lnTo>
                  <a:pt x="0" y="1954"/>
                </a:lnTo>
                <a:close/>
                <a:moveTo>
                  <a:pt x="0" y="1674"/>
                </a:moveTo>
                <a:lnTo>
                  <a:pt x="30" y="1674"/>
                </a:lnTo>
                <a:lnTo>
                  <a:pt x="30" y="1681"/>
                </a:lnTo>
                <a:lnTo>
                  <a:pt x="0" y="1681"/>
                </a:lnTo>
                <a:lnTo>
                  <a:pt x="0" y="1674"/>
                </a:lnTo>
                <a:close/>
                <a:moveTo>
                  <a:pt x="0" y="1394"/>
                </a:moveTo>
                <a:lnTo>
                  <a:pt x="30" y="1394"/>
                </a:lnTo>
                <a:lnTo>
                  <a:pt x="30" y="1401"/>
                </a:lnTo>
                <a:lnTo>
                  <a:pt x="0" y="1401"/>
                </a:lnTo>
                <a:lnTo>
                  <a:pt x="0" y="1394"/>
                </a:lnTo>
                <a:close/>
                <a:moveTo>
                  <a:pt x="0" y="1114"/>
                </a:moveTo>
                <a:lnTo>
                  <a:pt x="30" y="1114"/>
                </a:lnTo>
                <a:lnTo>
                  <a:pt x="30" y="1121"/>
                </a:lnTo>
                <a:lnTo>
                  <a:pt x="0" y="1121"/>
                </a:lnTo>
                <a:lnTo>
                  <a:pt x="0" y="1114"/>
                </a:lnTo>
                <a:close/>
                <a:moveTo>
                  <a:pt x="0" y="840"/>
                </a:moveTo>
                <a:lnTo>
                  <a:pt x="30" y="840"/>
                </a:lnTo>
                <a:lnTo>
                  <a:pt x="30" y="847"/>
                </a:lnTo>
                <a:lnTo>
                  <a:pt x="0" y="847"/>
                </a:lnTo>
                <a:lnTo>
                  <a:pt x="0" y="840"/>
                </a:lnTo>
                <a:close/>
                <a:moveTo>
                  <a:pt x="0" y="560"/>
                </a:moveTo>
                <a:lnTo>
                  <a:pt x="30" y="560"/>
                </a:lnTo>
                <a:lnTo>
                  <a:pt x="30" y="567"/>
                </a:lnTo>
                <a:lnTo>
                  <a:pt x="0" y="567"/>
                </a:lnTo>
                <a:lnTo>
                  <a:pt x="0" y="560"/>
                </a:lnTo>
                <a:close/>
                <a:moveTo>
                  <a:pt x="0" y="280"/>
                </a:moveTo>
                <a:lnTo>
                  <a:pt x="30" y="280"/>
                </a:lnTo>
                <a:lnTo>
                  <a:pt x="30" y="287"/>
                </a:lnTo>
                <a:lnTo>
                  <a:pt x="0" y="287"/>
                </a:lnTo>
                <a:lnTo>
                  <a:pt x="0" y="280"/>
                </a:lnTo>
                <a:close/>
                <a:moveTo>
                  <a:pt x="0" y="0"/>
                </a:moveTo>
                <a:lnTo>
                  <a:pt x="30" y="0"/>
                </a:lnTo>
                <a:lnTo>
                  <a:pt x="30" y="7"/>
                </a:lnTo>
                <a:lnTo>
                  <a:pt x="0" y="7"/>
                </a:lnTo>
                <a:lnTo>
                  <a:pt x="0" y="0"/>
                </a:lnTo>
                <a:close/>
              </a:path>
            </a:pathLst>
          </a:custGeom>
          <a:noFill/>
          <a:ln w="7" cap="flat">
            <a:solidFill>
              <a:schemeClr val="bg1">
                <a:lumMod val="50000"/>
              </a:schemeClr>
            </a:solidFill>
            <a:prstDash val="solid"/>
            <a:bevel/>
            <a:headEnd/>
            <a:tailEnd/>
          </a:ln>
        </p:spPr>
        <p:txBody>
          <a:bodyPr/>
          <a:lstStyle/>
          <a:p>
            <a:pPr>
              <a:defRPr/>
            </a:pPr>
            <a:endParaRPr lang="en-US" dirty="0"/>
          </a:p>
        </p:txBody>
      </p:sp>
      <p:sp>
        <p:nvSpPr>
          <p:cNvPr id="12" name="Rectangle 17"/>
          <p:cNvSpPr>
            <a:spLocks noChangeArrowheads="1"/>
          </p:cNvSpPr>
          <p:nvPr/>
        </p:nvSpPr>
        <p:spPr bwMode="auto">
          <a:xfrm>
            <a:off x="1498600" y="4992688"/>
            <a:ext cx="5992813" cy="11112"/>
          </a:xfrm>
          <a:prstGeom prst="rect">
            <a:avLst/>
          </a:prstGeom>
          <a:noFill/>
          <a:ln w="7" cap="flat">
            <a:solidFill>
              <a:schemeClr val="bg1">
                <a:lumMod val="50000"/>
              </a:schemeClr>
            </a:solidFill>
            <a:prstDash val="solid"/>
            <a:bevel/>
            <a:headEnd/>
            <a:tailEnd/>
          </a:ln>
        </p:spPr>
        <p:txBody>
          <a:bodyPr/>
          <a:lstStyle/>
          <a:p>
            <a:pPr>
              <a:defRPr/>
            </a:pPr>
            <a:endParaRPr lang="en-US" dirty="0"/>
          </a:p>
        </p:txBody>
      </p:sp>
      <p:sp>
        <p:nvSpPr>
          <p:cNvPr id="13" name="Freeform 18"/>
          <p:cNvSpPr>
            <a:spLocks noEditPoints="1"/>
          </p:cNvSpPr>
          <p:nvPr/>
        </p:nvSpPr>
        <p:spPr bwMode="auto">
          <a:xfrm>
            <a:off x="1492250" y="4999038"/>
            <a:ext cx="6005513" cy="49212"/>
          </a:xfrm>
          <a:custGeom>
            <a:avLst/>
            <a:gdLst/>
            <a:ahLst/>
            <a:cxnLst>
              <a:cxn ang="0">
                <a:pos x="7" y="0"/>
              </a:cxn>
              <a:cxn ang="0">
                <a:pos x="7" y="31"/>
              </a:cxn>
              <a:cxn ang="0">
                <a:pos x="0" y="31"/>
              </a:cxn>
              <a:cxn ang="0">
                <a:pos x="0" y="0"/>
              </a:cxn>
              <a:cxn ang="0">
                <a:pos x="7" y="0"/>
              </a:cxn>
              <a:cxn ang="0">
                <a:pos x="640" y="0"/>
              </a:cxn>
              <a:cxn ang="0">
                <a:pos x="640" y="31"/>
              </a:cxn>
              <a:cxn ang="0">
                <a:pos x="633" y="31"/>
              </a:cxn>
              <a:cxn ang="0">
                <a:pos x="633" y="0"/>
              </a:cxn>
              <a:cxn ang="0">
                <a:pos x="640" y="0"/>
              </a:cxn>
              <a:cxn ang="0">
                <a:pos x="1266" y="0"/>
              </a:cxn>
              <a:cxn ang="0">
                <a:pos x="1266" y="31"/>
              </a:cxn>
              <a:cxn ang="0">
                <a:pos x="1258" y="31"/>
              </a:cxn>
              <a:cxn ang="0">
                <a:pos x="1258" y="0"/>
              </a:cxn>
              <a:cxn ang="0">
                <a:pos x="1266" y="0"/>
              </a:cxn>
              <a:cxn ang="0">
                <a:pos x="1899" y="0"/>
              </a:cxn>
              <a:cxn ang="0">
                <a:pos x="1899" y="31"/>
              </a:cxn>
              <a:cxn ang="0">
                <a:pos x="1891" y="31"/>
              </a:cxn>
              <a:cxn ang="0">
                <a:pos x="1891" y="0"/>
              </a:cxn>
              <a:cxn ang="0">
                <a:pos x="1899" y="0"/>
              </a:cxn>
              <a:cxn ang="0">
                <a:pos x="2524" y="0"/>
              </a:cxn>
              <a:cxn ang="0">
                <a:pos x="2524" y="31"/>
              </a:cxn>
              <a:cxn ang="0">
                <a:pos x="2517" y="31"/>
              </a:cxn>
              <a:cxn ang="0">
                <a:pos x="2517" y="0"/>
              </a:cxn>
              <a:cxn ang="0">
                <a:pos x="2524" y="0"/>
              </a:cxn>
              <a:cxn ang="0">
                <a:pos x="3157" y="0"/>
              </a:cxn>
              <a:cxn ang="0">
                <a:pos x="3157" y="31"/>
              </a:cxn>
              <a:cxn ang="0">
                <a:pos x="3150" y="31"/>
              </a:cxn>
              <a:cxn ang="0">
                <a:pos x="3150" y="0"/>
              </a:cxn>
              <a:cxn ang="0">
                <a:pos x="3157" y="0"/>
              </a:cxn>
              <a:cxn ang="0">
                <a:pos x="3783" y="0"/>
              </a:cxn>
              <a:cxn ang="0">
                <a:pos x="3783" y="31"/>
              </a:cxn>
              <a:cxn ang="0">
                <a:pos x="3775" y="31"/>
              </a:cxn>
              <a:cxn ang="0">
                <a:pos x="3775" y="0"/>
              </a:cxn>
              <a:cxn ang="0">
                <a:pos x="3783" y="0"/>
              </a:cxn>
            </a:cxnLst>
            <a:rect l="0" t="0" r="r" b="b"/>
            <a:pathLst>
              <a:path w="3783" h="31">
                <a:moveTo>
                  <a:pt x="7" y="0"/>
                </a:moveTo>
                <a:lnTo>
                  <a:pt x="7" y="31"/>
                </a:lnTo>
                <a:lnTo>
                  <a:pt x="0" y="31"/>
                </a:lnTo>
                <a:lnTo>
                  <a:pt x="0" y="0"/>
                </a:lnTo>
                <a:lnTo>
                  <a:pt x="7" y="0"/>
                </a:lnTo>
                <a:close/>
                <a:moveTo>
                  <a:pt x="640" y="0"/>
                </a:moveTo>
                <a:lnTo>
                  <a:pt x="640" y="31"/>
                </a:lnTo>
                <a:lnTo>
                  <a:pt x="633" y="31"/>
                </a:lnTo>
                <a:lnTo>
                  <a:pt x="633" y="0"/>
                </a:lnTo>
                <a:lnTo>
                  <a:pt x="640" y="0"/>
                </a:lnTo>
                <a:close/>
                <a:moveTo>
                  <a:pt x="1266" y="0"/>
                </a:moveTo>
                <a:lnTo>
                  <a:pt x="1266" y="31"/>
                </a:lnTo>
                <a:lnTo>
                  <a:pt x="1258" y="31"/>
                </a:lnTo>
                <a:lnTo>
                  <a:pt x="1258" y="0"/>
                </a:lnTo>
                <a:lnTo>
                  <a:pt x="1266" y="0"/>
                </a:lnTo>
                <a:close/>
                <a:moveTo>
                  <a:pt x="1899" y="0"/>
                </a:moveTo>
                <a:lnTo>
                  <a:pt x="1899" y="31"/>
                </a:lnTo>
                <a:lnTo>
                  <a:pt x="1891" y="31"/>
                </a:lnTo>
                <a:lnTo>
                  <a:pt x="1891" y="0"/>
                </a:lnTo>
                <a:lnTo>
                  <a:pt x="1899" y="0"/>
                </a:lnTo>
                <a:close/>
                <a:moveTo>
                  <a:pt x="2524" y="0"/>
                </a:moveTo>
                <a:lnTo>
                  <a:pt x="2524" y="31"/>
                </a:lnTo>
                <a:lnTo>
                  <a:pt x="2517" y="31"/>
                </a:lnTo>
                <a:lnTo>
                  <a:pt x="2517" y="0"/>
                </a:lnTo>
                <a:lnTo>
                  <a:pt x="2524" y="0"/>
                </a:lnTo>
                <a:close/>
                <a:moveTo>
                  <a:pt x="3157" y="0"/>
                </a:moveTo>
                <a:lnTo>
                  <a:pt x="3157" y="31"/>
                </a:lnTo>
                <a:lnTo>
                  <a:pt x="3150" y="31"/>
                </a:lnTo>
                <a:lnTo>
                  <a:pt x="3150" y="0"/>
                </a:lnTo>
                <a:lnTo>
                  <a:pt x="3157" y="0"/>
                </a:lnTo>
                <a:close/>
                <a:moveTo>
                  <a:pt x="3783" y="0"/>
                </a:moveTo>
                <a:lnTo>
                  <a:pt x="3783" y="31"/>
                </a:lnTo>
                <a:lnTo>
                  <a:pt x="3775" y="31"/>
                </a:lnTo>
                <a:lnTo>
                  <a:pt x="3775" y="0"/>
                </a:lnTo>
                <a:lnTo>
                  <a:pt x="3783" y="0"/>
                </a:lnTo>
                <a:close/>
              </a:path>
            </a:pathLst>
          </a:custGeom>
          <a:noFill/>
          <a:ln w="7" cap="flat">
            <a:solidFill>
              <a:schemeClr val="bg1">
                <a:lumMod val="50000"/>
              </a:schemeClr>
            </a:solidFill>
            <a:prstDash val="solid"/>
            <a:bevel/>
            <a:headEnd/>
            <a:tailEnd/>
          </a:ln>
        </p:spPr>
        <p:txBody>
          <a:bodyPr/>
          <a:lstStyle/>
          <a:p>
            <a:pPr>
              <a:defRPr/>
            </a:pPr>
            <a:endParaRPr lang="en-US" dirty="0"/>
          </a:p>
        </p:txBody>
      </p:sp>
      <p:sp>
        <p:nvSpPr>
          <p:cNvPr id="14" name="Rectangle 19"/>
          <p:cNvSpPr>
            <a:spLocks noChangeArrowheads="1"/>
          </p:cNvSpPr>
          <p:nvPr/>
        </p:nvSpPr>
        <p:spPr bwMode="auto">
          <a:xfrm>
            <a:off x="1079500" y="4921250"/>
            <a:ext cx="385763"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0%</a:t>
            </a:r>
            <a:endParaRPr lang="en-US" dirty="0"/>
          </a:p>
        </p:txBody>
      </p:sp>
      <p:sp>
        <p:nvSpPr>
          <p:cNvPr id="15" name="Rectangle 20"/>
          <p:cNvSpPr>
            <a:spLocks noChangeArrowheads="1"/>
          </p:cNvSpPr>
          <p:nvPr/>
        </p:nvSpPr>
        <p:spPr bwMode="auto">
          <a:xfrm>
            <a:off x="968375" y="4476750"/>
            <a:ext cx="490538"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25%</a:t>
            </a:r>
            <a:endParaRPr lang="en-US" dirty="0"/>
          </a:p>
        </p:txBody>
      </p:sp>
      <p:sp>
        <p:nvSpPr>
          <p:cNvPr id="16" name="Rectangle 21"/>
          <p:cNvSpPr>
            <a:spLocks noChangeArrowheads="1"/>
          </p:cNvSpPr>
          <p:nvPr/>
        </p:nvSpPr>
        <p:spPr bwMode="auto">
          <a:xfrm>
            <a:off x="968375" y="4033838"/>
            <a:ext cx="490538" cy="227012"/>
          </a:xfrm>
          <a:prstGeom prst="rect">
            <a:avLst/>
          </a:prstGeom>
          <a:noFill/>
          <a:ln w="9525">
            <a:noFill/>
            <a:miter lim="800000"/>
            <a:headEnd/>
            <a:tailEnd/>
          </a:ln>
        </p:spPr>
        <p:txBody>
          <a:bodyPr wrap="none" lIns="0" tIns="0" rIns="0" bIns="0">
            <a:spAutoFit/>
          </a:bodyPr>
          <a:lstStyle/>
          <a:p>
            <a:r>
              <a:rPr lang="en-US" sz="1200" dirty="0">
                <a:solidFill>
                  <a:srgbClr val="000000"/>
                </a:solidFill>
              </a:rPr>
              <a:t>50%</a:t>
            </a:r>
            <a:endParaRPr lang="en-US" dirty="0"/>
          </a:p>
        </p:txBody>
      </p:sp>
      <p:sp>
        <p:nvSpPr>
          <p:cNvPr id="17" name="Rectangle 22"/>
          <p:cNvSpPr>
            <a:spLocks noChangeArrowheads="1"/>
          </p:cNvSpPr>
          <p:nvPr/>
        </p:nvSpPr>
        <p:spPr bwMode="auto">
          <a:xfrm>
            <a:off x="968375" y="3590925"/>
            <a:ext cx="490538" cy="227013"/>
          </a:xfrm>
          <a:prstGeom prst="rect">
            <a:avLst/>
          </a:prstGeom>
          <a:noFill/>
          <a:ln w="9525">
            <a:noFill/>
            <a:miter lim="800000"/>
            <a:headEnd/>
            <a:tailEnd/>
          </a:ln>
        </p:spPr>
        <p:txBody>
          <a:bodyPr wrap="none" lIns="0" tIns="0" rIns="0" bIns="0">
            <a:spAutoFit/>
          </a:bodyPr>
          <a:lstStyle/>
          <a:p>
            <a:r>
              <a:rPr lang="en-US" sz="1200" dirty="0">
                <a:solidFill>
                  <a:srgbClr val="000000"/>
                </a:solidFill>
              </a:rPr>
              <a:t>75%</a:t>
            </a:r>
            <a:endParaRPr lang="en-US" dirty="0"/>
          </a:p>
        </p:txBody>
      </p:sp>
      <p:sp>
        <p:nvSpPr>
          <p:cNvPr id="18" name="Rectangle 23"/>
          <p:cNvSpPr>
            <a:spLocks noChangeArrowheads="1"/>
          </p:cNvSpPr>
          <p:nvPr/>
        </p:nvSpPr>
        <p:spPr bwMode="auto">
          <a:xfrm>
            <a:off x="869950" y="3146425"/>
            <a:ext cx="608013" cy="228600"/>
          </a:xfrm>
          <a:prstGeom prst="rect">
            <a:avLst/>
          </a:prstGeom>
          <a:noFill/>
          <a:ln w="9525">
            <a:noFill/>
            <a:miter lim="800000"/>
            <a:headEnd/>
            <a:tailEnd/>
          </a:ln>
        </p:spPr>
        <p:txBody>
          <a:bodyPr wrap="none" lIns="0" tIns="0" rIns="0" bIns="0">
            <a:spAutoFit/>
          </a:bodyPr>
          <a:lstStyle/>
          <a:p>
            <a:r>
              <a:rPr lang="en-US" sz="1300" dirty="0">
                <a:solidFill>
                  <a:srgbClr val="000000"/>
                </a:solidFill>
              </a:rPr>
              <a:t>100%</a:t>
            </a:r>
            <a:endParaRPr lang="en-US" dirty="0"/>
          </a:p>
        </p:txBody>
      </p:sp>
      <p:sp>
        <p:nvSpPr>
          <p:cNvPr id="19" name="Rectangle 24"/>
          <p:cNvSpPr>
            <a:spLocks noChangeArrowheads="1"/>
          </p:cNvSpPr>
          <p:nvPr/>
        </p:nvSpPr>
        <p:spPr bwMode="auto">
          <a:xfrm>
            <a:off x="869950" y="2705100"/>
            <a:ext cx="608013"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125%</a:t>
            </a:r>
            <a:endParaRPr lang="en-US" dirty="0"/>
          </a:p>
        </p:txBody>
      </p:sp>
      <p:sp>
        <p:nvSpPr>
          <p:cNvPr id="20" name="Rectangle 25"/>
          <p:cNvSpPr>
            <a:spLocks noChangeArrowheads="1"/>
          </p:cNvSpPr>
          <p:nvPr/>
        </p:nvSpPr>
        <p:spPr bwMode="auto">
          <a:xfrm>
            <a:off x="869950" y="2260600"/>
            <a:ext cx="608013"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150%</a:t>
            </a:r>
            <a:endParaRPr lang="en-US" dirty="0"/>
          </a:p>
        </p:txBody>
      </p:sp>
      <p:sp>
        <p:nvSpPr>
          <p:cNvPr id="21" name="Rectangle 26"/>
          <p:cNvSpPr>
            <a:spLocks noChangeArrowheads="1"/>
          </p:cNvSpPr>
          <p:nvPr/>
        </p:nvSpPr>
        <p:spPr bwMode="auto">
          <a:xfrm>
            <a:off x="869950" y="1817688"/>
            <a:ext cx="608013" cy="227012"/>
          </a:xfrm>
          <a:prstGeom prst="rect">
            <a:avLst/>
          </a:prstGeom>
          <a:noFill/>
          <a:ln w="9525">
            <a:noFill/>
            <a:miter lim="800000"/>
            <a:headEnd/>
            <a:tailEnd/>
          </a:ln>
        </p:spPr>
        <p:txBody>
          <a:bodyPr wrap="none" lIns="0" tIns="0" rIns="0" bIns="0">
            <a:spAutoFit/>
          </a:bodyPr>
          <a:lstStyle/>
          <a:p>
            <a:r>
              <a:rPr lang="en-US" sz="1300" dirty="0">
                <a:solidFill>
                  <a:srgbClr val="000000"/>
                </a:solidFill>
              </a:rPr>
              <a:t>175%</a:t>
            </a:r>
            <a:endParaRPr lang="en-US" dirty="0"/>
          </a:p>
        </p:txBody>
      </p:sp>
      <p:sp>
        <p:nvSpPr>
          <p:cNvPr id="22" name="Rectangle 27"/>
          <p:cNvSpPr>
            <a:spLocks noChangeArrowheads="1"/>
          </p:cNvSpPr>
          <p:nvPr/>
        </p:nvSpPr>
        <p:spPr bwMode="auto">
          <a:xfrm>
            <a:off x="869950" y="1374775"/>
            <a:ext cx="608013" cy="227013"/>
          </a:xfrm>
          <a:prstGeom prst="rect">
            <a:avLst/>
          </a:prstGeom>
          <a:noFill/>
          <a:ln w="9525">
            <a:noFill/>
            <a:miter lim="800000"/>
            <a:headEnd/>
            <a:tailEnd/>
          </a:ln>
        </p:spPr>
        <p:txBody>
          <a:bodyPr wrap="none" lIns="0" tIns="0" rIns="0" bIns="0">
            <a:spAutoFit/>
          </a:bodyPr>
          <a:lstStyle/>
          <a:p>
            <a:r>
              <a:rPr lang="en-US" sz="1200" dirty="0">
                <a:solidFill>
                  <a:srgbClr val="000000"/>
                </a:solidFill>
              </a:rPr>
              <a:t>200%</a:t>
            </a:r>
            <a:endParaRPr lang="en-US" dirty="0"/>
          </a:p>
        </p:txBody>
      </p:sp>
      <p:sp>
        <p:nvSpPr>
          <p:cNvPr id="23" name="Rectangle 28"/>
          <p:cNvSpPr>
            <a:spLocks noChangeArrowheads="1"/>
          </p:cNvSpPr>
          <p:nvPr/>
        </p:nvSpPr>
        <p:spPr bwMode="auto">
          <a:xfrm>
            <a:off x="1455738" y="5149850"/>
            <a:ext cx="211137"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0</a:t>
            </a:r>
            <a:endParaRPr lang="en-US" dirty="0"/>
          </a:p>
        </p:txBody>
      </p:sp>
      <p:sp>
        <p:nvSpPr>
          <p:cNvPr id="24" name="Rectangle 29"/>
          <p:cNvSpPr>
            <a:spLocks noChangeArrowheads="1"/>
          </p:cNvSpPr>
          <p:nvPr/>
        </p:nvSpPr>
        <p:spPr bwMode="auto">
          <a:xfrm>
            <a:off x="2454275" y="5149850"/>
            <a:ext cx="209550"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3</a:t>
            </a:r>
            <a:endParaRPr lang="en-US" dirty="0"/>
          </a:p>
        </p:txBody>
      </p:sp>
      <p:sp>
        <p:nvSpPr>
          <p:cNvPr id="25" name="Rectangle 30"/>
          <p:cNvSpPr>
            <a:spLocks noChangeArrowheads="1"/>
          </p:cNvSpPr>
          <p:nvPr/>
        </p:nvSpPr>
        <p:spPr bwMode="auto">
          <a:xfrm>
            <a:off x="3452813" y="5149850"/>
            <a:ext cx="209550"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6</a:t>
            </a:r>
            <a:endParaRPr lang="en-US" dirty="0"/>
          </a:p>
        </p:txBody>
      </p:sp>
      <p:sp>
        <p:nvSpPr>
          <p:cNvPr id="26" name="Rectangle 31"/>
          <p:cNvSpPr>
            <a:spLocks noChangeArrowheads="1"/>
          </p:cNvSpPr>
          <p:nvPr/>
        </p:nvSpPr>
        <p:spPr bwMode="auto">
          <a:xfrm>
            <a:off x="4452938" y="5149850"/>
            <a:ext cx="211137"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9</a:t>
            </a:r>
            <a:endParaRPr lang="en-US" dirty="0"/>
          </a:p>
        </p:txBody>
      </p:sp>
      <p:sp>
        <p:nvSpPr>
          <p:cNvPr id="27" name="Rectangle 32"/>
          <p:cNvSpPr>
            <a:spLocks noChangeArrowheads="1"/>
          </p:cNvSpPr>
          <p:nvPr/>
        </p:nvSpPr>
        <p:spPr bwMode="auto">
          <a:xfrm>
            <a:off x="5392738" y="5149850"/>
            <a:ext cx="315912"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12</a:t>
            </a:r>
            <a:endParaRPr lang="en-US" dirty="0"/>
          </a:p>
        </p:txBody>
      </p:sp>
      <p:sp>
        <p:nvSpPr>
          <p:cNvPr id="28" name="Rectangle 33"/>
          <p:cNvSpPr>
            <a:spLocks noChangeArrowheads="1"/>
          </p:cNvSpPr>
          <p:nvPr/>
        </p:nvSpPr>
        <p:spPr bwMode="auto">
          <a:xfrm>
            <a:off x="6391275" y="5149850"/>
            <a:ext cx="314325"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15</a:t>
            </a:r>
            <a:endParaRPr lang="en-US" dirty="0"/>
          </a:p>
        </p:txBody>
      </p:sp>
      <p:sp>
        <p:nvSpPr>
          <p:cNvPr id="29" name="Rectangle 34"/>
          <p:cNvSpPr>
            <a:spLocks noChangeArrowheads="1"/>
          </p:cNvSpPr>
          <p:nvPr/>
        </p:nvSpPr>
        <p:spPr bwMode="auto">
          <a:xfrm>
            <a:off x="7391400" y="5149850"/>
            <a:ext cx="315913" cy="227013"/>
          </a:xfrm>
          <a:prstGeom prst="rect">
            <a:avLst/>
          </a:prstGeom>
          <a:noFill/>
          <a:ln w="9525">
            <a:noFill/>
            <a:miter lim="800000"/>
            <a:headEnd/>
            <a:tailEnd/>
          </a:ln>
        </p:spPr>
        <p:txBody>
          <a:bodyPr wrap="none" lIns="0" tIns="0" rIns="0" bIns="0">
            <a:spAutoFit/>
          </a:bodyPr>
          <a:lstStyle/>
          <a:p>
            <a:r>
              <a:rPr lang="en-US" sz="1300" dirty="0">
                <a:solidFill>
                  <a:srgbClr val="000000"/>
                </a:solidFill>
              </a:rPr>
              <a:t>18</a:t>
            </a:r>
            <a:endParaRPr lang="en-US" dirty="0"/>
          </a:p>
        </p:txBody>
      </p:sp>
      <p:sp>
        <p:nvSpPr>
          <p:cNvPr id="30" name="Rectangle 35"/>
          <p:cNvSpPr>
            <a:spLocks noChangeArrowheads="1"/>
          </p:cNvSpPr>
          <p:nvPr/>
        </p:nvSpPr>
        <p:spPr bwMode="auto">
          <a:xfrm rot="16200000">
            <a:off x="-825499" y="2979737"/>
            <a:ext cx="2762250" cy="276225"/>
          </a:xfrm>
          <a:prstGeom prst="rect">
            <a:avLst/>
          </a:prstGeom>
          <a:noFill/>
          <a:ln w="9525">
            <a:noFill/>
            <a:miter lim="800000"/>
            <a:headEnd/>
            <a:tailEnd/>
          </a:ln>
        </p:spPr>
        <p:txBody>
          <a:bodyPr lIns="0" tIns="0" rIns="0" bIns="0">
            <a:spAutoFit/>
          </a:bodyPr>
          <a:lstStyle/>
          <a:p>
            <a:r>
              <a:rPr lang="en-US" sz="1800" dirty="0">
                <a:solidFill>
                  <a:srgbClr val="404040"/>
                </a:solidFill>
              </a:rPr>
              <a:t>Funding Level (%)</a:t>
            </a:r>
            <a:endParaRPr lang="en-US" sz="1800" dirty="0"/>
          </a:p>
        </p:txBody>
      </p:sp>
      <p:sp>
        <p:nvSpPr>
          <p:cNvPr id="31" name="Rectangle 36"/>
          <p:cNvSpPr>
            <a:spLocks noChangeArrowheads="1"/>
          </p:cNvSpPr>
          <p:nvPr/>
        </p:nvSpPr>
        <p:spPr bwMode="auto">
          <a:xfrm>
            <a:off x="3438525" y="5399088"/>
            <a:ext cx="2808288" cy="276225"/>
          </a:xfrm>
          <a:prstGeom prst="rect">
            <a:avLst/>
          </a:prstGeom>
          <a:noFill/>
          <a:ln w="9525">
            <a:noFill/>
            <a:miter lim="800000"/>
            <a:headEnd/>
            <a:tailEnd/>
          </a:ln>
        </p:spPr>
        <p:txBody>
          <a:bodyPr wrap="none" lIns="0" tIns="0" rIns="0" bIns="0">
            <a:spAutoFit/>
          </a:bodyPr>
          <a:lstStyle/>
          <a:p>
            <a:r>
              <a:rPr lang="en-US" sz="1800" dirty="0">
                <a:solidFill>
                  <a:srgbClr val="404040"/>
                </a:solidFill>
              </a:rPr>
              <a:t>Years from valuation date</a:t>
            </a:r>
            <a:endParaRPr lang="en-US" sz="1800" dirty="0"/>
          </a:p>
        </p:txBody>
      </p:sp>
      <p:sp>
        <p:nvSpPr>
          <p:cNvPr id="33" name="TextBox 35"/>
          <p:cNvSpPr txBox="1">
            <a:spLocks noChangeArrowheads="1"/>
          </p:cNvSpPr>
          <p:nvPr/>
        </p:nvSpPr>
        <p:spPr bwMode="auto">
          <a:xfrm>
            <a:off x="7510463" y="3000372"/>
            <a:ext cx="979487" cy="369887"/>
          </a:xfrm>
          <a:prstGeom prst="rect">
            <a:avLst/>
          </a:prstGeom>
          <a:noFill/>
          <a:ln w="9525">
            <a:noFill/>
            <a:miter lim="800000"/>
            <a:headEnd/>
            <a:tailEnd/>
          </a:ln>
        </p:spPr>
        <p:txBody>
          <a:bodyPr wrap="none">
            <a:spAutoFit/>
          </a:bodyPr>
          <a:lstStyle/>
          <a:p>
            <a:r>
              <a:rPr lang="en-GB" sz="1800" dirty="0"/>
              <a:t>Median</a:t>
            </a:r>
          </a:p>
        </p:txBody>
      </p:sp>
      <p:sp>
        <p:nvSpPr>
          <p:cNvPr id="34" name="TextBox 37"/>
          <p:cNvSpPr txBox="1">
            <a:spLocks noChangeArrowheads="1"/>
          </p:cNvSpPr>
          <p:nvPr/>
        </p:nvSpPr>
        <p:spPr bwMode="auto">
          <a:xfrm>
            <a:off x="7510463" y="1785934"/>
            <a:ext cx="1556836" cy="369332"/>
          </a:xfrm>
          <a:prstGeom prst="rect">
            <a:avLst/>
          </a:prstGeom>
          <a:noFill/>
          <a:ln w="9525">
            <a:noFill/>
            <a:miter lim="800000"/>
            <a:headEnd/>
            <a:tailEnd/>
          </a:ln>
        </p:spPr>
        <p:txBody>
          <a:bodyPr wrap="none">
            <a:spAutoFit/>
          </a:bodyPr>
          <a:lstStyle/>
          <a:p>
            <a:r>
              <a:rPr lang="en-GB" sz="1800" dirty="0"/>
              <a:t>1 in </a:t>
            </a:r>
            <a:r>
              <a:rPr lang="en-GB" sz="1800" dirty="0" smtClean="0"/>
              <a:t>6 </a:t>
            </a:r>
            <a:r>
              <a:rPr lang="en-GB" sz="1800" dirty="0"/>
              <a:t>chance</a:t>
            </a:r>
          </a:p>
        </p:txBody>
      </p:sp>
      <p:sp>
        <p:nvSpPr>
          <p:cNvPr id="35" name="TextBox 38"/>
          <p:cNvSpPr txBox="1">
            <a:spLocks noChangeArrowheads="1"/>
          </p:cNvSpPr>
          <p:nvPr/>
        </p:nvSpPr>
        <p:spPr bwMode="auto">
          <a:xfrm>
            <a:off x="7510463" y="3714747"/>
            <a:ext cx="1556836" cy="369332"/>
          </a:xfrm>
          <a:prstGeom prst="rect">
            <a:avLst/>
          </a:prstGeom>
          <a:noFill/>
          <a:ln w="9525">
            <a:noFill/>
            <a:miter lim="800000"/>
            <a:headEnd/>
            <a:tailEnd/>
          </a:ln>
        </p:spPr>
        <p:txBody>
          <a:bodyPr wrap="none">
            <a:spAutoFit/>
          </a:bodyPr>
          <a:lstStyle/>
          <a:p>
            <a:r>
              <a:rPr lang="en-GB" sz="1800" dirty="0"/>
              <a:t>1 in </a:t>
            </a:r>
            <a:r>
              <a:rPr lang="en-GB" sz="1800" dirty="0" smtClean="0"/>
              <a:t>6 </a:t>
            </a:r>
            <a:r>
              <a:rPr lang="en-GB" sz="1800" dirty="0"/>
              <a:t>chance</a:t>
            </a:r>
          </a:p>
        </p:txBody>
      </p:sp>
      <p:sp>
        <p:nvSpPr>
          <p:cNvPr id="36" name="TextBox 35"/>
          <p:cNvSpPr txBox="1"/>
          <p:nvPr/>
        </p:nvSpPr>
        <p:spPr>
          <a:xfrm>
            <a:off x="1403648" y="5786454"/>
            <a:ext cx="6696744" cy="461665"/>
          </a:xfrm>
          <a:prstGeom prst="rect">
            <a:avLst/>
          </a:prstGeom>
          <a:noFill/>
        </p:spPr>
        <p:txBody>
          <a:bodyPr wrap="square" rtlCol="0">
            <a:spAutoFit/>
          </a:bodyPr>
          <a:lstStyle/>
          <a:p>
            <a:r>
              <a:rPr lang="en-GB" sz="2400" dirty="0" smtClean="0">
                <a:solidFill>
                  <a:srgbClr val="F06A00"/>
                </a:solidFill>
              </a:rPr>
              <a:t>More than 50% chance meet funding objective</a:t>
            </a:r>
            <a:endParaRPr lang="en-GB" sz="2400" dirty="0">
              <a:solidFill>
                <a:srgbClr val="F06A00"/>
              </a:solidFill>
            </a:endParaRPr>
          </a:p>
        </p:txBody>
      </p:sp>
      <p:sp>
        <p:nvSpPr>
          <p:cNvPr id="37" name="TextBox 4"/>
          <p:cNvSpPr txBox="1">
            <a:spLocks noChangeArrowheads="1"/>
          </p:cNvSpPr>
          <p:nvPr/>
        </p:nvSpPr>
        <p:spPr bwMode="auto">
          <a:xfrm>
            <a:off x="-15304" y="6550744"/>
            <a:ext cx="7286625" cy="246221"/>
          </a:xfrm>
          <a:prstGeom prst="rect">
            <a:avLst/>
          </a:prstGeom>
          <a:noFill/>
          <a:ln w="9525">
            <a:noFill/>
            <a:miter lim="800000"/>
            <a:headEnd/>
            <a:tailEnd/>
          </a:ln>
        </p:spPr>
        <p:txBody>
          <a:bodyPr>
            <a:spAutoFit/>
          </a:bodyPr>
          <a:lstStyle/>
          <a:p>
            <a:r>
              <a:rPr lang="en-GB" sz="1000" dirty="0">
                <a:solidFill>
                  <a:schemeClr val="bg1"/>
                </a:solidFill>
              </a:rPr>
              <a:t>Source: Hymans Robertson LLP, </a:t>
            </a:r>
            <a:r>
              <a:rPr lang="en-GB" sz="1000" dirty="0" smtClean="0">
                <a:solidFill>
                  <a:schemeClr val="bg1"/>
                </a:solidFill>
              </a:rPr>
              <a:t>comPASS, sample output</a:t>
            </a:r>
            <a:endParaRPr lang="en-GB" sz="1000" dirty="0">
              <a:solidFill>
                <a:schemeClr val="bg1"/>
              </a:solidFill>
            </a:endParaRPr>
          </a:p>
        </p:txBody>
      </p:sp>
    </p:spTree>
    <p:extLst>
      <p:ext uri="{BB962C8B-B14F-4D97-AF65-F5344CB8AC3E}">
        <p14:creationId xmlns:p14="http://schemas.microsoft.com/office/powerpoint/2010/main" val="22354942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FL over time ProbsVsWorstFLGiltsChosenYearChart"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91115"/>
            <a:ext cx="7344816" cy="492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_Chart Options ProbsVsWorstFLGiltsChosenYearChart"/>
          <p:cNvSpPr txBox="1"/>
          <p:nvPr/>
        </p:nvSpPr>
        <p:spPr>
          <a:xfrm>
            <a:off x="107504" y="145338"/>
            <a:ext cx="9173688" cy="954107"/>
          </a:xfrm>
          <a:prstGeom prst="rect">
            <a:avLst/>
          </a:prstGeom>
          <a:noFill/>
        </p:spPr>
        <p:txBody>
          <a:bodyPr vert="horz" wrap="square" rtlCol="0">
            <a:spAutoFit/>
          </a:bodyPr>
          <a:lstStyle/>
          <a:p>
            <a:r>
              <a:rPr lang="en-GB" sz="2800" b="1" dirty="0" smtClean="0">
                <a:solidFill>
                  <a:srgbClr val="6EC040"/>
                </a:solidFill>
              </a:rPr>
              <a:t>LB Harrow </a:t>
            </a:r>
            <a:r>
              <a:rPr lang="en-GB" sz="2800" b="1" dirty="0">
                <a:solidFill>
                  <a:srgbClr val="6EC040"/>
                </a:solidFill>
              </a:rPr>
              <a:t>Pension Fund: </a:t>
            </a:r>
            <a:r>
              <a:rPr lang="en-GB" sz="2800" b="1" dirty="0" smtClean="0">
                <a:solidFill>
                  <a:srgbClr val="6EC040"/>
                </a:solidFill>
              </a:rPr>
              <a:t/>
            </a:r>
            <a:br>
              <a:rPr lang="en-GB" sz="2800" b="1" dirty="0" smtClean="0">
                <a:solidFill>
                  <a:srgbClr val="6EC040"/>
                </a:solidFill>
              </a:rPr>
            </a:br>
            <a:r>
              <a:rPr lang="en-GB" sz="2800" b="1" dirty="0" smtClean="0">
                <a:solidFill>
                  <a:srgbClr val="6EC040"/>
                </a:solidFill>
              </a:rPr>
              <a:t>understanding </a:t>
            </a:r>
            <a:r>
              <a:rPr lang="en-GB" sz="2800" b="1" dirty="0">
                <a:solidFill>
                  <a:srgbClr val="6EC040"/>
                </a:solidFill>
              </a:rPr>
              <a:t>future </a:t>
            </a:r>
            <a:r>
              <a:rPr lang="en-GB" sz="2800" b="1" dirty="0" smtClean="0">
                <a:solidFill>
                  <a:srgbClr val="6EC040"/>
                </a:solidFill>
              </a:rPr>
              <a:t>risks</a:t>
            </a:r>
            <a:endParaRPr lang="en-GB" sz="2800" b="1" dirty="0">
              <a:solidFill>
                <a:srgbClr val="6EC040"/>
              </a:solidFill>
            </a:endParaRPr>
          </a:p>
        </p:txBody>
      </p:sp>
      <p:sp>
        <p:nvSpPr>
          <p:cNvPr id="13" name="TextBox 12"/>
          <p:cNvSpPr txBox="1"/>
          <p:nvPr/>
        </p:nvSpPr>
        <p:spPr>
          <a:xfrm>
            <a:off x="7494729" y="5013176"/>
            <a:ext cx="1598774" cy="1477328"/>
          </a:xfrm>
          <a:prstGeom prst="rect">
            <a:avLst/>
          </a:prstGeom>
          <a:noFill/>
        </p:spPr>
        <p:txBody>
          <a:bodyPr wrap="square" rtlCol="0">
            <a:spAutoFit/>
          </a:bodyPr>
          <a:lstStyle/>
          <a:p>
            <a:pPr algn="ctr"/>
            <a:r>
              <a:rPr lang="en-GB" dirty="0" smtClean="0">
                <a:solidFill>
                  <a:srgbClr val="F06A00"/>
                </a:solidFill>
              </a:rPr>
              <a:t>Ideally want the bars and the points to be as high as possible</a:t>
            </a:r>
            <a:endParaRPr lang="en-GB" dirty="0">
              <a:solidFill>
                <a:srgbClr val="F06A00"/>
              </a:solidFill>
            </a:endParaRPr>
          </a:p>
        </p:txBody>
      </p:sp>
      <p:sp>
        <p:nvSpPr>
          <p:cNvPr id="14" name="TextBox 4"/>
          <p:cNvSpPr txBox="1">
            <a:spLocks noChangeArrowheads="1"/>
          </p:cNvSpPr>
          <p:nvPr/>
        </p:nvSpPr>
        <p:spPr bwMode="auto">
          <a:xfrm>
            <a:off x="-15304" y="6550744"/>
            <a:ext cx="7286625" cy="246221"/>
          </a:xfrm>
          <a:prstGeom prst="rect">
            <a:avLst/>
          </a:prstGeom>
          <a:noFill/>
          <a:ln w="9525">
            <a:noFill/>
            <a:miter lim="800000"/>
            <a:headEnd/>
            <a:tailEnd/>
          </a:ln>
        </p:spPr>
        <p:txBody>
          <a:bodyPr>
            <a:spAutoFit/>
          </a:bodyPr>
          <a:lstStyle/>
          <a:p>
            <a:r>
              <a:rPr lang="en-GB" sz="1000" dirty="0">
                <a:solidFill>
                  <a:schemeClr val="bg1"/>
                </a:solidFill>
              </a:rPr>
              <a:t>Source: Hymans Robertson LLP, </a:t>
            </a:r>
            <a:r>
              <a:rPr lang="en-GB" sz="1000" dirty="0" smtClean="0">
                <a:solidFill>
                  <a:schemeClr val="bg1"/>
                </a:solidFill>
              </a:rPr>
              <a:t>comPASS, </a:t>
            </a:r>
            <a:r>
              <a:rPr lang="en-GB" sz="1000" dirty="0" smtClean="0">
                <a:solidFill>
                  <a:schemeClr val="bg1"/>
                </a:solidFill>
              </a:rPr>
              <a:t>LB Harrow modelling (2013)</a:t>
            </a:r>
            <a:endParaRPr lang="en-GB" sz="1000" dirty="0">
              <a:solidFill>
                <a:schemeClr val="bg1"/>
              </a:solidFill>
            </a:endParaRPr>
          </a:p>
        </p:txBody>
      </p:sp>
    </p:spTree>
    <p:extLst>
      <p:ext uri="{BB962C8B-B14F-4D97-AF65-F5344CB8AC3E}">
        <p14:creationId xmlns:p14="http://schemas.microsoft.com/office/powerpoint/2010/main" val="410082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413792"/>
            <a:ext cx="8229600" cy="1143000"/>
          </a:xfrm>
        </p:spPr>
        <p:txBody>
          <a:bodyPr/>
          <a:lstStyle/>
          <a:p>
            <a:r>
              <a:rPr lang="en-GB" dirty="0" smtClean="0"/>
              <a:t>LB Harrow Pension Fund: understanding the trade offs</a:t>
            </a:r>
            <a:endParaRPr lang="en-GB" dirty="0">
              <a:solidFill>
                <a:srgbClr val="FF000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779535679"/>
              </p:ext>
            </p:extLst>
          </p:nvPr>
        </p:nvGraphicFramePr>
        <p:xfrm>
          <a:off x="467544" y="1746800"/>
          <a:ext cx="8280920" cy="3997191"/>
        </p:xfrm>
        <a:graphic>
          <a:graphicData uri="http://schemas.openxmlformats.org/drawingml/2006/table">
            <a:tbl>
              <a:tblPr firstRow="1" bandRow="1">
                <a:tableStyleId>{5C22544A-7EE6-4342-B048-85BDC9FD1C3A}</a:tableStyleId>
              </a:tblPr>
              <a:tblGrid>
                <a:gridCol w="1762571"/>
                <a:gridCol w="1405781"/>
                <a:gridCol w="1656184"/>
                <a:gridCol w="1872208"/>
                <a:gridCol w="1584176"/>
              </a:tblGrid>
              <a:tr h="58436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dk1"/>
                          </a:solidFill>
                          <a:latin typeface="+mn-lt"/>
                          <a:ea typeface="+mn-ea"/>
                          <a:cs typeface="+mn-cs"/>
                        </a:rPr>
                        <a:t>CONTRIBUTION</a:t>
                      </a:r>
                      <a:r>
                        <a:rPr lang="en-GB" sz="1100" kern="1200" baseline="0" dirty="0" smtClean="0">
                          <a:solidFill>
                            <a:schemeClr val="dk1"/>
                          </a:solidFill>
                          <a:latin typeface="+mn-lt"/>
                          <a:ea typeface="+mn-ea"/>
                          <a:cs typeface="+mn-cs"/>
                        </a:rPr>
                        <a:t> </a:t>
                      </a:r>
                      <a:r>
                        <a:rPr lang="en-GB" sz="1100" kern="1200" dirty="0" smtClean="0">
                          <a:solidFill>
                            <a:schemeClr val="dk1"/>
                          </a:solidFill>
                          <a:latin typeface="+mn-lt"/>
                          <a:ea typeface="+mn-ea"/>
                          <a:cs typeface="+mn-cs"/>
                        </a:rPr>
                        <a:t>STRATEGY</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r>
                        <a:rPr lang="en-GB" sz="1800" b="1" kern="1200" dirty="0" smtClean="0">
                          <a:solidFill>
                            <a:srgbClr val="00B050"/>
                          </a:solidFill>
                          <a:latin typeface="+mn-lt"/>
                          <a:ea typeface="+mn-ea"/>
                          <a:cs typeface="+mn-cs"/>
                        </a:rPr>
                        <a:t>Prudence</a:t>
                      </a:r>
                      <a:endParaRPr lang="en-GB" sz="1800" b="1" kern="1200" dirty="0">
                        <a:solidFill>
                          <a:srgbClr val="00B050"/>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algn="ctr" defTabSz="914400" rtl="0" eaLnBrk="1" latinLnBrk="0" hangingPunct="1"/>
                      <a:endParaRPr lang="en-GB" sz="1000" b="1" kern="1200" dirty="0">
                        <a:solidFill>
                          <a:schemeClr val="lt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smtClean="0">
                          <a:solidFill>
                            <a:srgbClr val="00B0F0"/>
                          </a:solidFill>
                          <a:latin typeface="+mn-lt"/>
                          <a:ea typeface="+mn-ea"/>
                          <a:cs typeface="+mn-cs"/>
                        </a:rPr>
                        <a:t>Stewardship</a:t>
                      </a:r>
                      <a:endParaRPr lang="en-GB" sz="1800" b="1" kern="1200" dirty="0">
                        <a:solidFill>
                          <a:srgbClr val="00B0F0"/>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800" b="1" kern="1200" dirty="0" smtClean="0">
                          <a:solidFill>
                            <a:srgbClr val="F2016C"/>
                          </a:solidFill>
                          <a:latin typeface="+mn-lt"/>
                          <a:ea typeface="+mn-ea"/>
                          <a:cs typeface="+mn-cs"/>
                        </a:rPr>
                        <a:t>Affordability</a:t>
                      </a:r>
                      <a:endParaRPr lang="en-GB" sz="1800" b="1" kern="1200" dirty="0">
                        <a:solidFill>
                          <a:srgbClr val="F2016C"/>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976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A6CC"/>
                    </a:solidFill>
                  </a:tcPr>
                </a:tc>
                <a:tc>
                  <a:txBody>
                    <a:bodyPr/>
                    <a:lstStyle/>
                    <a:p>
                      <a:pPr marL="0" algn="ctr" defTabSz="914400" rtl="0" eaLnBrk="1" latinLnBrk="0" hangingPunct="1"/>
                      <a:r>
                        <a:rPr lang="en-GB" sz="1000" b="1" kern="1200" dirty="0" smtClean="0">
                          <a:solidFill>
                            <a:srgbClr val="00B050"/>
                          </a:solidFill>
                          <a:latin typeface="+mn-lt"/>
                          <a:ea typeface="+mn-ea"/>
                          <a:cs typeface="+mn-cs"/>
                        </a:rPr>
                        <a:t>LONG TERM LIKELIHOOD OF SUCCESS </a:t>
                      </a:r>
                      <a:endParaRPr lang="en-GB" sz="1000" b="1" kern="1200" dirty="0">
                        <a:solidFill>
                          <a:srgbClr val="00B050"/>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000" b="1" kern="1200" dirty="0" smtClean="0">
                          <a:solidFill>
                            <a:srgbClr val="00B050"/>
                          </a:solidFill>
                          <a:latin typeface="+mn-lt"/>
                          <a:ea typeface="+mn-ea"/>
                          <a:cs typeface="+mn-cs"/>
                        </a:rPr>
                        <a:t>AVERAGE</a:t>
                      </a:r>
                      <a:r>
                        <a:rPr lang="en-GB" sz="1000" b="1" kern="1200" baseline="0" dirty="0" smtClean="0">
                          <a:solidFill>
                            <a:srgbClr val="00B050"/>
                          </a:solidFill>
                          <a:latin typeface="+mn-lt"/>
                          <a:ea typeface="+mn-ea"/>
                          <a:cs typeface="+mn-cs"/>
                        </a:rPr>
                        <a:t> OF THE WORST 5% OF FUNDING LEVELS IN 2035</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0B0F0"/>
                          </a:solidFill>
                          <a:latin typeface="+mn-lt"/>
                          <a:ea typeface="+mn-ea"/>
                          <a:cs typeface="+mn-cs"/>
                        </a:rPr>
                        <a:t>MEDIAN FUNDING LEVEL IN 22 YEARS</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000" b="1" kern="1200" dirty="0" smtClean="0">
                          <a:solidFill>
                            <a:srgbClr val="F2016C"/>
                          </a:solidFill>
                          <a:latin typeface="+mn-lt"/>
                          <a:ea typeface="+mn-ea"/>
                          <a:cs typeface="+mn-cs"/>
                        </a:rPr>
                        <a:t>HIGHEST</a:t>
                      </a:r>
                      <a:r>
                        <a:rPr lang="en-GB" sz="1000" b="1" kern="1200" baseline="0" dirty="0" smtClean="0">
                          <a:solidFill>
                            <a:srgbClr val="F2016C"/>
                          </a:solidFill>
                          <a:latin typeface="+mn-lt"/>
                          <a:ea typeface="+mn-ea"/>
                          <a:cs typeface="+mn-cs"/>
                        </a:rPr>
                        <a:t> MEDIAN CONTS DURING THE NEXT 22 YEARS</a:t>
                      </a:r>
                      <a:endParaRPr lang="en-GB" sz="1000" b="1" kern="1200" dirty="0">
                        <a:solidFill>
                          <a:srgbClr val="F2016C"/>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895">
                <a:tc>
                  <a:txBody>
                    <a:bodyPr/>
                    <a:lstStyle/>
                    <a:p>
                      <a:pPr marL="0" algn="ctr" defTabSz="914400" rtl="0" eaLnBrk="1" latinLnBrk="0" hangingPunct="1"/>
                      <a:r>
                        <a:rPr lang="en-GB" sz="1400" kern="1200" dirty="0" smtClean="0">
                          <a:solidFill>
                            <a:schemeClr val="dk1"/>
                          </a:solidFill>
                          <a:latin typeface="+mn-lt"/>
                          <a:ea typeface="+mn-ea"/>
                          <a:cs typeface="+mn-cs"/>
                        </a:rPr>
                        <a:t>Strategy 1</a:t>
                      </a:r>
                      <a:endParaRPr lang="en-GB" sz="14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solidFill>
                            <a:schemeClr val="bg1"/>
                          </a:solidFill>
                        </a:rPr>
                        <a:t>78%</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39%</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170%</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20.7%</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r>
              <a:tr h="457895">
                <a:tc>
                  <a:txBody>
                    <a:bodyPr/>
                    <a:lstStyle/>
                    <a:p>
                      <a:pPr marL="0" algn="ctr" defTabSz="914400" rtl="0" eaLnBrk="1" latinLnBrk="0" hangingPunct="1"/>
                      <a:r>
                        <a:rPr lang="en-GB" sz="1400" kern="1200" dirty="0" smtClean="0">
                          <a:solidFill>
                            <a:schemeClr val="dk1"/>
                          </a:solidFill>
                          <a:latin typeface="+mn-lt"/>
                          <a:ea typeface="+mn-ea"/>
                          <a:cs typeface="+mn-cs"/>
                        </a:rPr>
                        <a:t>Strategy 2</a:t>
                      </a:r>
                      <a:endParaRPr lang="en-GB" sz="14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solidFill>
                            <a:schemeClr val="bg1"/>
                          </a:solidFill>
                        </a:rPr>
                        <a:t>77%</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55%</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algn="ctr"/>
                      <a:r>
                        <a:rPr lang="en-GB" sz="1400" dirty="0" smtClean="0">
                          <a:solidFill>
                            <a:schemeClr val="bg1"/>
                          </a:solidFill>
                        </a:rPr>
                        <a:t>146%</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algn="ctr"/>
                      <a:r>
                        <a:rPr lang="en-GB" sz="1400" dirty="0" smtClean="0">
                          <a:solidFill>
                            <a:schemeClr val="bg1"/>
                          </a:solidFill>
                        </a:rPr>
                        <a:t>27.0%</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457895">
                <a:tc>
                  <a:txBody>
                    <a:bodyPr/>
                    <a:lstStyle/>
                    <a:p>
                      <a:pPr marL="0" algn="ctr" defTabSz="914400" rtl="0" eaLnBrk="1" latinLnBrk="0" hangingPunct="1"/>
                      <a:r>
                        <a:rPr lang="en-GB" sz="1400" kern="1200" dirty="0" smtClean="0">
                          <a:solidFill>
                            <a:schemeClr val="dk1"/>
                          </a:solidFill>
                          <a:latin typeface="+mn-lt"/>
                          <a:ea typeface="+mn-ea"/>
                          <a:cs typeface="+mn-cs"/>
                        </a:rPr>
                        <a:t>Strategy 3</a:t>
                      </a:r>
                      <a:endParaRPr lang="en-GB" sz="14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400" kern="1200" dirty="0" smtClean="0">
                          <a:solidFill>
                            <a:schemeClr val="tx1">
                              <a:lumMod val="75000"/>
                            </a:schemeClr>
                          </a:solidFill>
                          <a:latin typeface="+mn-lt"/>
                          <a:ea typeface="+mn-ea"/>
                          <a:cs typeface="+mn-cs"/>
                        </a:rPr>
                        <a:t>63%</a:t>
                      </a:r>
                      <a:endParaRPr lang="en-GB" sz="14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400" kern="1200" dirty="0" smtClean="0">
                          <a:solidFill>
                            <a:schemeClr val="tx1">
                              <a:lumMod val="75000"/>
                            </a:schemeClr>
                          </a:solidFill>
                          <a:latin typeface="+mn-lt"/>
                          <a:ea typeface="+mn-ea"/>
                          <a:cs typeface="+mn-cs"/>
                        </a:rPr>
                        <a:t>45%</a:t>
                      </a:r>
                      <a:endParaRPr lang="en-GB" sz="14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400" kern="1200" dirty="0" smtClean="0">
                          <a:solidFill>
                            <a:schemeClr val="tx1">
                              <a:lumMod val="75000"/>
                            </a:schemeClr>
                          </a:solidFill>
                          <a:latin typeface="+mn-lt"/>
                          <a:ea typeface="+mn-ea"/>
                          <a:cs typeface="+mn-cs"/>
                        </a:rPr>
                        <a:t>120%</a:t>
                      </a:r>
                      <a:endParaRPr lang="en-GB" sz="14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smtClean="0">
                          <a:solidFill>
                            <a:schemeClr val="bg1"/>
                          </a:solidFill>
                        </a:rPr>
                        <a:t>20.7%</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r>
              <a:tr h="457895">
                <a:tc>
                  <a:txBody>
                    <a:bodyPr/>
                    <a:lstStyle/>
                    <a:p>
                      <a:pPr marL="0" algn="ctr" defTabSz="914400" rtl="0" eaLnBrk="1" latinLnBrk="0" hangingPunct="1"/>
                      <a:r>
                        <a:rPr lang="en-GB" sz="1400" kern="1200" dirty="0" smtClean="0">
                          <a:solidFill>
                            <a:schemeClr val="dk1"/>
                          </a:solidFill>
                          <a:latin typeface="+mn-lt"/>
                          <a:ea typeface="+mn-ea"/>
                          <a:cs typeface="+mn-cs"/>
                        </a:rPr>
                        <a:t>Strategy 4</a:t>
                      </a:r>
                      <a:endParaRPr lang="en-GB" sz="14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solidFill>
                            <a:schemeClr val="bg1"/>
                          </a:solidFill>
                        </a:rPr>
                        <a:t>50%</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r>
                        <a:rPr lang="en-GB" sz="1400" kern="1200" dirty="0" smtClean="0">
                          <a:solidFill>
                            <a:schemeClr val="tx1">
                              <a:lumMod val="75000"/>
                            </a:schemeClr>
                          </a:solidFill>
                          <a:latin typeface="+mn-lt"/>
                          <a:ea typeface="+mn-ea"/>
                          <a:cs typeface="+mn-cs"/>
                        </a:rPr>
                        <a:t>47%</a:t>
                      </a:r>
                      <a:endParaRPr lang="en-GB" sz="14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105%</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21.7%</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r>
              <a:tr h="457895">
                <a:tc>
                  <a:txBody>
                    <a:bodyPr/>
                    <a:lstStyle/>
                    <a:p>
                      <a:pPr marL="0" algn="ctr" defTabSz="914400" rtl="0" eaLnBrk="1" latinLnBrk="0" hangingPunct="1"/>
                      <a:r>
                        <a:rPr lang="en-GB" sz="1400" kern="1200" dirty="0" smtClean="0">
                          <a:solidFill>
                            <a:schemeClr val="dk1"/>
                          </a:solidFill>
                          <a:latin typeface="+mn-lt"/>
                          <a:ea typeface="+mn-ea"/>
                          <a:cs typeface="+mn-cs"/>
                        </a:rPr>
                        <a:t>Strategy 5</a:t>
                      </a:r>
                      <a:endParaRPr lang="en-GB" sz="14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solidFill>
                            <a:schemeClr val="bg1"/>
                          </a:solidFill>
                        </a:rPr>
                        <a:t>70%</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tx1">
                              <a:lumMod val="75000"/>
                            </a:schemeClr>
                          </a:solidFill>
                          <a:latin typeface="+mn-lt"/>
                          <a:ea typeface="+mn-ea"/>
                          <a:cs typeface="+mn-cs"/>
                        </a:rPr>
                        <a:t>50%</a:t>
                      </a:r>
                      <a:endParaRPr lang="en-GB" sz="14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dirty="0" smtClean="0">
                          <a:solidFill>
                            <a:schemeClr val="bg1"/>
                          </a:solidFill>
                        </a:rPr>
                        <a:t>163%</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20.5%</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83580">
                <a:tc>
                  <a:txBody>
                    <a:bodyPr/>
                    <a:lstStyle/>
                    <a:p>
                      <a:pPr marL="0" algn="ctr" defTabSz="914400" rtl="0" eaLnBrk="1" latinLnBrk="0" hangingPunct="1"/>
                      <a:r>
                        <a:rPr lang="en-GB" sz="1400" kern="1200" dirty="0" smtClean="0">
                          <a:solidFill>
                            <a:schemeClr val="dk1"/>
                          </a:solidFill>
                          <a:latin typeface="+mn-lt"/>
                          <a:ea typeface="+mn-ea"/>
                          <a:cs typeface="+mn-cs"/>
                        </a:rPr>
                        <a:t>Strategy 6</a:t>
                      </a:r>
                      <a:endParaRPr lang="en-GB" sz="14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smtClean="0">
                          <a:solidFill>
                            <a:schemeClr val="bg1"/>
                          </a:solidFill>
                        </a:rPr>
                        <a:t>77%</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bg1"/>
                          </a:solidFill>
                          <a:latin typeface="+mn-lt"/>
                          <a:ea typeface="+mn-ea"/>
                          <a:cs typeface="+mn-cs"/>
                        </a:rPr>
                        <a:t>52%</a:t>
                      </a:r>
                      <a:endParaRPr lang="en-GB" sz="14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400" dirty="0" smtClean="0">
                          <a:solidFill>
                            <a:schemeClr val="bg1"/>
                          </a:solidFill>
                        </a:rPr>
                        <a:t>161%</a:t>
                      </a:r>
                      <a:endParaRPr lang="en-GB"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400" kern="1200" dirty="0" smtClean="0">
                          <a:solidFill>
                            <a:schemeClr val="tx1">
                              <a:lumMod val="75000"/>
                            </a:schemeClr>
                          </a:solidFill>
                          <a:latin typeface="+mn-lt"/>
                          <a:ea typeface="+mn-ea"/>
                          <a:cs typeface="+mn-cs"/>
                        </a:rPr>
                        <a:t>22.7%</a:t>
                      </a:r>
                      <a:endParaRPr lang="en-GB" sz="14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5" name="TextBox 4"/>
          <p:cNvSpPr txBox="1">
            <a:spLocks noChangeArrowheads="1"/>
          </p:cNvSpPr>
          <p:nvPr/>
        </p:nvSpPr>
        <p:spPr bwMode="auto">
          <a:xfrm>
            <a:off x="-15304" y="6550744"/>
            <a:ext cx="7286625" cy="246221"/>
          </a:xfrm>
          <a:prstGeom prst="rect">
            <a:avLst/>
          </a:prstGeom>
          <a:noFill/>
          <a:ln w="9525">
            <a:noFill/>
            <a:miter lim="800000"/>
            <a:headEnd/>
            <a:tailEnd/>
          </a:ln>
        </p:spPr>
        <p:txBody>
          <a:bodyPr>
            <a:spAutoFit/>
          </a:bodyPr>
          <a:lstStyle/>
          <a:p>
            <a:r>
              <a:rPr lang="en-GB" sz="1000" dirty="0">
                <a:solidFill>
                  <a:schemeClr val="bg1"/>
                </a:solidFill>
              </a:rPr>
              <a:t>Source: Hymans Robertson LLP, </a:t>
            </a:r>
            <a:r>
              <a:rPr lang="en-GB" sz="1000" dirty="0" smtClean="0">
                <a:solidFill>
                  <a:schemeClr val="bg1"/>
                </a:solidFill>
              </a:rPr>
              <a:t>comPASS, sample output</a:t>
            </a:r>
            <a:endParaRPr lang="en-GB" sz="1000" dirty="0">
              <a:solidFill>
                <a:schemeClr val="bg1"/>
              </a:solidFill>
            </a:endParaRPr>
          </a:p>
        </p:txBody>
      </p:sp>
    </p:spTree>
    <p:extLst>
      <p:ext uri="{BB962C8B-B14F-4D97-AF65-F5344CB8AC3E}">
        <p14:creationId xmlns:p14="http://schemas.microsoft.com/office/powerpoint/2010/main" val="1489204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4134"/>
            <a:ext cx="8229600" cy="1143000"/>
          </a:xfrm>
        </p:spPr>
        <p:txBody>
          <a:bodyPr/>
          <a:lstStyle/>
          <a:p>
            <a:r>
              <a:rPr lang="en-GB" dirty="0" smtClean="0"/>
              <a:t>2013 contribution rate strategies</a:t>
            </a:r>
            <a:endParaRPr lang="en-GB" dirty="0"/>
          </a:p>
        </p:txBody>
      </p:sp>
      <p:pic>
        <p:nvPicPr>
          <p:cNvPr id="9" name="Picture 8"/>
          <p:cNvPicPr>
            <a:picLocks noChangeAspect="1"/>
          </p:cNvPicPr>
          <p:nvPr/>
        </p:nvPicPr>
        <p:blipFill>
          <a:blip r:embed="rId3"/>
          <a:stretch>
            <a:fillRect/>
          </a:stretch>
        </p:blipFill>
        <p:spPr>
          <a:xfrm rot="6696763">
            <a:off x="8302003" y="568819"/>
            <a:ext cx="678687" cy="56193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53318473"/>
              </p:ext>
            </p:extLst>
          </p:nvPr>
        </p:nvGraphicFramePr>
        <p:xfrm>
          <a:off x="24213" y="1266454"/>
          <a:ext cx="9020791" cy="4906363"/>
        </p:xfrm>
        <a:graphic>
          <a:graphicData uri="http://schemas.openxmlformats.org/drawingml/2006/table">
            <a:tbl>
              <a:tblPr firstRow="1" firstCol="1" bandRow="1">
                <a:tableStyleId>{5C22544A-7EE6-4342-B048-85BDC9FD1C3A}</a:tableStyleId>
              </a:tblPr>
              <a:tblGrid>
                <a:gridCol w="1358531"/>
                <a:gridCol w="1495988"/>
                <a:gridCol w="1296144"/>
                <a:gridCol w="1296144"/>
                <a:gridCol w="1296144"/>
                <a:gridCol w="2277840"/>
              </a:tblGrid>
              <a:tr h="435022">
                <a:tc>
                  <a:txBody>
                    <a:bodyPr/>
                    <a:lstStyle/>
                    <a:p>
                      <a:pPr>
                        <a:lnSpc>
                          <a:spcPts val="1400"/>
                        </a:lnSpc>
                        <a:spcBef>
                          <a:spcPts val="100"/>
                        </a:spcBef>
                        <a:spcAft>
                          <a:spcPts val="100"/>
                        </a:spcAft>
                      </a:pPr>
                      <a:r>
                        <a:rPr lang="en-GB" sz="900" dirty="0">
                          <a:effectLst/>
                        </a:rPr>
                        <a:t>Type of employer</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gridSpan="2">
                  <a:txBody>
                    <a:bodyPr/>
                    <a:lstStyle/>
                    <a:p>
                      <a:pPr algn="ctr">
                        <a:lnSpc>
                          <a:spcPts val="1400"/>
                        </a:lnSpc>
                        <a:spcBef>
                          <a:spcPts val="100"/>
                        </a:spcBef>
                        <a:spcAft>
                          <a:spcPts val="100"/>
                        </a:spcAft>
                      </a:pPr>
                      <a:r>
                        <a:rPr lang="en-GB" sz="900" dirty="0">
                          <a:effectLst/>
                        </a:rPr>
                        <a:t>Scheduled Bodies</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hMerge="1">
                  <a:txBody>
                    <a:bodyPr/>
                    <a:lstStyle/>
                    <a:p>
                      <a:endParaRPr lang="en-GB"/>
                    </a:p>
                  </a:txBody>
                  <a:tcPr/>
                </a:tc>
                <a:tc gridSpan="2">
                  <a:txBody>
                    <a:bodyPr/>
                    <a:lstStyle/>
                    <a:p>
                      <a:pPr algn="ctr">
                        <a:lnSpc>
                          <a:spcPts val="1400"/>
                        </a:lnSpc>
                        <a:spcBef>
                          <a:spcPts val="100"/>
                        </a:spcBef>
                        <a:spcAft>
                          <a:spcPts val="100"/>
                        </a:spcAft>
                      </a:pPr>
                      <a:r>
                        <a:rPr lang="en-GB" sz="900" dirty="0">
                          <a:effectLst/>
                        </a:rPr>
                        <a:t>Community Admission Bodies and Designating Employers</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hMerge="1">
                  <a:txBody>
                    <a:bodyPr/>
                    <a:lstStyle/>
                    <a:p>
                      <a:endParaRPr lang="en-GB"/>
                    </a:p>
                  </a:txBody>
                  <a:tcPr/>
                </a:tc>
                <a:tc>
                  <a:txBody>
                    <a:bodyPr/>
                    <a:lstStyle/>
                    <a:p>
                      <a:pPr algn="ctr">
                        <a:lnSpc>
                          <a:spcPts val="1400"/>
                        </a:lnSpc>
                        <a:spcBef>
                          <a:spcPts val="100"/>
                        </a:spcBef>
                        <a:spcAft>
                          <a:spcPts val="100"/>
                        </a:spcAft>
                      </a:pPr>
                      <a:r>
                        <a:rPr lang="en-GB" sz="900" dirty="0">
                          <a:effectLst/>
                        </a:rPr>
                        <a:t>Transferee Admission Bodies</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r>
              <a:tr h="213050">
                <a:tc>
                  <a:txBody>
                    <a:bodyPr/>
                    <a:lstStyle/>
                    <a:p>
                      <a:pPr>
                        <a:lnSpc>
                          <a:spcPts val="1400"/>
                        </a:lnSpc>
                        <a:spcBef>
                          <a:spcPts val="100"/>
                        </a:spcBef>
                        <a:spcAft>
                          <a:spcPts val="100"/>
                        </a:spcAft>
                      </a:pPr>
                      <a:r>
                        <a:rPr lang="en-GB" sz="900" dirty="0">
                          <a:effectLst/>
                        </a:rPr>
                        <a:t>Sub-type</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algn="ctr">
                        <a:lnSpc>
                          <a:spcPts val="1400"/>
                        </a:lnSpc>
                        <a:spcBef>
                          <a:spcPts val="100"/>
                        </a:spcBef>
                        <a:spcAft>
                          <a:spcPts val="100"/>
                        </a:spcAft>
                      </a:pPr>
                      <a:r>
                        <a:rPr lang="en-GB" sz="800" b="1" dirty="0" smtClean="0">
                          <a:solidFill>
                            <a:srgbClr val="4B4B4B"/>
                          </a:solidFill>
                          <a:effectLst/>
                          <a:latin typeface="Arial" panose="020B0604020202020204" pitchFamily="34" charset="0"/>
                          <a:ea typeface="Times New Roman" panose="02020603050405020304" pitchFamily="18" charset="0"/>
                        </a:rPr>
                        <a:t>Council Pool</a:t>
                      </a:r>
                      <a:endParaRPr lang="en-GB" sz="800" b="1"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marL="0" algn="ctr" defTabSz="914400" rtl="0" eaLnBrk="1" latinLnBrk="0" hangingPunct="1">
                        <a:lnSpc>
                          <a:spcPts val="1400"/>
                        </a:lnSpc>
                        <a:spcBef>
                          <a:spcPts val="100"/>
                        </a:spcBef>
                        <a:spcAft>
                          <a:spcPts val="100"/>
                        </a:spcAft>
                      </a:pPr>
                      <a:r>
                        <a:rPr lang="en-GB" sz="800" b="1" kern="1200" dirty="0" smtClean="0">
                          <a:solidFill>
                            <a:srgbClr val="4B4B4B"/>
                          </a:solidFill>
                          <a:effectLst/>
                          <a:latin typeface="Arial" panose="020B0604020202020204" pitchFamily="34" charset="0"/>
                          <a:ea typeface="Times New Roman" panose="02020603050405020304" pitchFamily="18" charset="0"/>
                          <a:cs typeface="+mn-cs"/>
                        </a:rPr>
                        <a:t>Academies</a:t>
                      </a:r>
                      <a:endParaRPr lang="en-GB" sz="800" b="1" kern="1200" dirty="0">
                        <a:solidFill>
                          <a:srgbClr val="4B4B4B"/>
                        </a:solidFill>
                        <a:effectLst/>
                        <a:latin typeface="Arial" panose="020B0604020202020204" pitchFamily="34" charset="0"/>
                        <a:ea typeface="Times New Roman" panose="02020603050405020304" pitchFamily="18" charset="0"/>
                        <a:cs typeface="+mn-cs"/>
                      </a:endParaRPr>
                    </a:p>
                  </a:txBody>
                  <a:tcPr marL="44762" marR="44762" marT="0" marB="0"/>
                </a:tc>
                <a:tc>
                  <a:txBody>
                    <a:bodyPr/>
                    <a:lstStyle/>
                    <a:p>
                      <a:pPr algn="ctr">
                        <a:lnSpc>
                          <a:spcPts val="1400"/>
                        </a:lnSpc>
                        <a:spcBef>
                          <a:spcPts val="100"/>
                        </a:spcBef>
                        <a:spcAft>
                          <a:spcPts val="100"/>
                        </a:spcAft>
                      </a:pPr>
                      <a:r>
                        <a:rPr lang="en-GB" sz="800" b="1" dirty="0" smtClean="0">
                          <a:solidFill>
                            <a:srgbClr val="4B4B4B"/>
                          </a:solidFill>
                          <a:effectLst/>
                          <a:latin typeface="Arial" panose="020B0604020202020204" pitchFamily="34" charset="0"/>
                          <a:ea typeface="Times New Roman" panose="02020603050405020304" pitchFamily="18" charset="0"/>
                        </a:rPr>
                        <a:t>Open to new entrants</a:t>
                      </a:r>
                      <a:endParaRPr lang="en-GB" sz="800" b="1"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algn="ctr">
                        <a:lnSpc>
                          <a:spcPts val="1400"/>
                        </a:lnSpc>
                        <a:spcBef>
                          <a:spcPts val="100"/>
                        </a:spcBef>
                        <a:spcAft>
                          <a:spcPts val="100"/>
                        </a:spcAft>
                      </a:pPr>
                      <a:r>
                        <a:rPr lang="en-GB" sz="800" b="1" dirty="0" smtClean="0">
                          <a:solidFill>
                            <a:srgbClr val="4B4B4B"/>
                          </a:solidFill>
                          <a:effectLst/>
                          <a:latin typeface="Arial" panose="020B0604020202020204" pitchFamily="34" charset="0"/>
                          <a:ea typeface="Times New Roman" panose="02020603050405020304" pitchFamily="18" charset="0"/>
                        </a:rPr>
                        <a:t>Closed to new entrants</a:t>
                      </a:r>
                      <a:endParaRPr lang="en-GB" sz="800" b="1"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algn="ctr">
                        <a:lnSpc>
                          <a:spcPts val="1400"/>
                        </a:lnSpc>
                        <a:spcBef>
                          <a:spcPts val="100"/>
                        </a:spcBef>
                        <a:spcAft>
                          <a:spcPts val="100"/>
                        </a:spcAft>
                      </a:pPr>
                      <a:r>
                        <a:rPr lang="en-GB" sz="800" b="1" dirty="0" smtClean="0">
                          <a:solidFill>
                            <a:srgbClr val="4B4B4B"/>
                          </a:solidFill>
                          <a:effectLst/>
                          <a:latin typeface="Arial" panose="020B0604020202020204" pitchFamily="34" charset="0"/>
                          <a:ea typeface="Times New Roman" panose="02020603050405020304" pitchFamily="18" charset="0"/>
                        </a:rPr>
                        <a:t>(all)</a:t>
                      </a:r>
                      <a:endParaRPr lang="en-GB" sz="800" b="1" dirty="0">
                        <a:solidFill>
                          <a:srgbClr val="4B4B4B"/>
                        </a:solidFill>
                        <a:effectLst/>
                        <a:latin typeface="Arial" panose="020B0604020202020204" pitchFamily="34" charset="0"/>
                        <a:ea typeface="Times New Roman" panose="02020603050405020304" pitchFamily="18" charset="0"/>
                      </a:endParaRPr>
                    </a:p>
                  </a:txBody>
                  <a:tcPr marL="44762" marR="44762" marT="0" marB="0"/>
                </a:tc>
              </a:tr>
              <a:tr h="288032">
                <a:tc>
                  <a:txBody>
                    <a:bodyPr/>
                    <a:lstStyle/>
                    <a:p>
                      <a:pPr>
                        <a:lnSpc>
                          <a:spcPts val="1400"/>
                        </a:lnSpc>
                        <a:spcBef>
                          <a:spcPts val="100"/>
                        </a:spcBef>
                        <a:spcAft>
                          <a:spcPts val="100"/>
                        </a:spcAft>
                      </a:pPr>
                      <a:r>
                        <a:rPr lang="en-GB" sz="900" dirty="0">
                          <a:effectLst/>
                        </a:rPr>
                        <a:t>Basis used</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Ongoing, assumes long-term Fund participation (see Appendix E) </a:t>
                      </a:r>
                    </a:p>
                  </a:txBody>
                  <a:tcPr marL="44762" marR="44762" marT="0" marB="0"/>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Ongoing, but may move to “gilts basis” - see Note (a) </a:t>
                      </a: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Ongoing, but may move to “gilts basis” - see Note (a) </a:t>
                      </a: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Ongoing, assumes fixed contract term in the  Fund (see Appendix E)	</a:t>
                      </a:r>
                    </a:p>
                  </a:txBody>
                  <a:tcPr marL="44762" marR="44762" marT="0" marB="0"/>
                </a:tc>
              </a:tr>
              <a:tr h="350616">
                <a:tc>
                  <a:txBody>
                    <a:bodyPr/>
                    <a:lstStyle/>
                    <a:p>
                      <a:pPr>
                        <a:lnSpc>
                          <a:spcPts val="1400"/>
                        </a:lnSpc>
                        <a:spcBef>
                          <a:spcPts val="100"/>
                        </a:spcBef>
                        <a:spcAft>
                          <a:spcPts val="100"/>
                        </a:spcAft>
                      </a:pPr>
                      <a:r>
                        <a:rPr lang="en-GB" sz="900" dirty="0">
                          <a:effectLst/>
                        </a:rPr>
                        <a:t>Future service rate</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Projected Unit Credit approach (see Appendix D – D.2)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Projected Unit Credit approach if open (see Appendix D – D.2) 	</a:t>
                      </a:r>
                    </a:p>
                    <a:p>
                      <a:pPr algn="ctr"/>
                      <a:endParaRPr lang="en-GB" sz="800" dirty="0"/>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Attained Age approach (see Appendix D – D.2) 	</a:t>
                      </a:r>
                    </a:p>
                    <a:p>
                      <a:pPr algn="ctr">
                        <a:lnSpc>
                          <a:spcPct val="100000"/>
                        </a:lnSpc>
                        <a:spcBef>
                          <a:spcPts val="0"/>
                        </a:spcBef>
                        <a:spcAft>
                          <a:spcPts val="0"/>
                        </a:spcAft>
                      </a:pPr>
                      <a:endParaRPr lang="en-GB" sz="800" dirty="0">
                        <a:latin typeface="+mn-lt"/>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Projected Unit Credit approach if open, Attained Age otherwise (see Appendix D – D.2)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r h="176768">
                <a:tc>
                  <a:txBody>
                    <a:bodyPr/>
                    <a:lstStyle/>
                    <a:p>
                      <a:pPr>
                        <a:lnSpc>
                          <a:spcPts val="1400"/>
                        </a:lnSpc>
                        <a:spcBef>
                          <a:spcPts val="100"/>
                        </a:spcBef>
                        <a:spcAft>
                          <a:spcPts val="100"/>
                        </a:spcAft>
                      </a:pPr>
                      <a:r>
                        <a:rPr lang="en-GB" sz="900" dirty="0">
                          <a:effectLst/>
                        </a:rPr>
                        <a:t>Stabilised rate?</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Yes - see Note (b)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Yes - see Note (b) 	</a:t>
                      </a:r>
                    </a:p>
                    <a:p>
                      <a:pPr algn="ctr">
                        <a:lnSpc>
                          <a:spcPct val="100000"/>
                        </a:lnSpc>
                        <a:spcBef>
                          <a:spcPts val="0"/>
                        </a:spcBef>
                        <a:spcAft>
                          <a:spcPts val="0"/>
                        </a:spcAft>
                      </a:pPr>
                      <a:endParaRPr lang="en-GB" sz="800" dirty="0">
                        <a:latin typeface="+mn-lt"/>
                      </a:endParaRPr>
                    </a:p>
                  </a:txBody>
                  <a:tcPr marL="44762" marR="44762" marT="0" marB="0"/>
                </a:tc>
                <a:tc>
                  <a:txBody>
                    <a:bodyPr/>
                    <a:lstStyle/>
                    <a:p>
                      <a:pPr algn="ctr"/>
                      <a:r>
                        <a:rPr lang="en-GB" sz="800" dirty="0" smtClean="0"/>
                        <a:t>No</a:t>
                      </a:r>
                      <a:endParaRPr lang="en-GB" sz="800" dirty="0"/>
                    </a:p>
                  </a:txBody>
                  <a:tcPr marL="44762" marR="44762" marT="0" marB="0"/>
                </a:tc>
                <a:tc>
                  <a:txBody>
                    <a:bodyPr/>
                    <a:lstStyle/>
                    <a:p>
                      <a:pPr algn="ctr">
                        <a:lnSpc>
                          <a:spcPct val="100000"/>
                        </a:lnSpc>
                        <a:spcBef>
                          <a:spcPts val="0"/>
                        </a:spcBef>
                        <a:spcAft>
                          <a:spcPts val="0"/>
                        </a:spcAft>
                      </a:pPr>
                      <a:r>
                        <a:rPr lang="en-GB" sz="800" dirty="0" smtClean="0">
                          <a:latin typeface="+mn-lt"/>
                        </a:rPr>
                        <a:t>No</a:t>
                      </a:r>
                      <a:endParaRPr lang="en-GB" sz="800" dirty="0">
                        <a:latin typeface="+mn-lt"/>
                      </a:endParaRPr>
                    </a:p>
                  </a:txBody>
                  <a:tcPr marL="44762" marR="44762" marT="0" marB="0"/>
                </a:tc>
                <a:tc>
                  <a:txBody>
                    <a:bodyPr/>
                    <a:lstStyle/>
                    <a:p>
                      <a:pPr algn="ctr">
                        <a:lnSpc>
                          <a:spcPct val="100000"/>
                        </a:lnSpc>
                        <a:spcBef>
                          <a:spcPts val="0"/>
                        </a:spcBef>
                        <a:spcAft>
                          <a:spcPts val="0"/>
                        </a:spcAft>
                      </a:pPr>
                      <a:r>
                        <a:rPr lang="en-GB" sz="800" dirty="0" smtClean="0">
                          <a:solidFill>
                            <a:srgbClr val="4B4B4B"/>
                          </a:solidFill>
                          <a:effectLst/>
                          <a:latin typeface="+mn-lt"/>
                          <a:ea typeface="Times New Roman" panose="02020603050405020304" pitchFamily="18" charset="0"/>
                        </a:rPr>
                        <a:t>No</a:t>
                      </a:r>
                      <a:endParaRPr lang="en-GB" sz="800" dirty="0">
                        <a:solidFill>
                          <a:srgbClr val="4B4B4B"/>
                        </a:solidFill>
                        <a:effectLst/>
                        <a:latin typeface="+mn-lt"/>
                        <a:ea typeface="Times New Roman" panose="02020603050405020304" pitchFamily="18" charset="0"/>
                      </a:endParaRPr>
                    </a:p>
                  </a:txBody>
                  <a:tcPr marL="44762" marR="44762" marT="0" marB="0"/>
                </a:tc>
              </a:tr>
              <a:tr h="420608">
                <a:tc>
                  <a:txBody>
                    <a:bodyPr/>
                    <a:lstStyle/>
                    <a:p>
                      <a:pPr>
                        <a:lnSpc>
                          <a:spcPts val="1400"/>
                        </a:lnSpc>
                        <a:spcBef>
                          <a:spcPts val="100"/>
                        </a:spcBef>
                        <a:spcAft>
                          <a:spcPts val="100"/>
                        </a:spcAft>
                      </a:pPr>
                      <a:r>
                        <a:rPr lang="en-GB" sz="900" dirty="0">
                          <a:effectLst/>
                        </a:rPr>
                        <a:t>Maximum deficit recovery period – Note (c)</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algn="ctr">
                        <a:lnSpc>
                          <a:spcPct val="100000"/>
                        </a:lnSpc>
                        <a:spcBef>
                          <a:spcPts val="0"/>
                        </a:spcBef>
                        <a:spcAft>
                          <a:spcPts val="0"/>
                        </a:spcAft>
                      </a:pPr>
                      <a:endParaRPr lang="en-GB" sz="800" dirty="0" smtClean="0">
                        <a:solidFill>
                          <a:srgbClr val="4B4B4B"/>
                        </a:solidFill>
                        <a:effectLst/>
                        <a:latin typeface="+mn-lt"/>
                        <a:ea typeface="Times New Roman" panose="02020603050405020304" pitchFamily="18" charset="0"/>
                      </a:endParaRPr>
                    </a:p>
                    <a:p>
                      <a:pPr algn="ctr">
                        <a:lnSpc>
                          <a:spcPct val="100000"/>
                        </a:lnSpc>
                        <a:spcBef>
                          <a:spcPts val="0"/>
                        </a:spcBef>
                        <a:spcAft>
                          <a:spcPts val="0"/>
                        </a:spcAft>
                      </a:pPr>
                      <a:r>
                        <a:rPr lang="en-GB" sz="800" dirty="0" smtClean="0">
                          <a:solidFill>
                            <a:srgbClr val="4B4B4B"/>
                          </a:solidFill>
                          <a:effectLst/>
                          <a:latin typeface="+mn-lt"/>
                          <a:ea typeface="Times New Roman" panose="02020603050405020304" pitchFamily="18" charset="0"/>
                        </a:rPr>
                        <a:t>20</a:t>
                      </a:r>
                      <a:r>
                        <a:rPr lang="en-GB" sz="800" baseline="0" dirty="0" smtClean="0">
                          <a:solidFill>
                            <a:srgbClr val="4B4B4B"/>
                          </a:solidFill>
                          <a:effectLst/>
                          <a:latin typeface="+mn-lt"/>
                          <a:ea typeface="Times New Roman" panose="02020603050405020304" pitchFamily="18" charset="0"/>
                        </a:rPr>
                        <a:t> years</a:t>
                      </a:r>
                      <a:endParaRPr lang="en-GB" sz="800" dirty="0">
                        <a:solidFill>
                          <a:srgbClr val="4B4B4B"/>
                        </a:solidFill>
                        <a:effectLst/>
                        <a:latin typeface="+mn-lt"/>
                        <a:ea typeface="Times New Roman" panose="02020603050405020304" pitchFamily="18" charset="0"/>
                      </a:endParaRPr>
                    </a:p>
                  </a:txBody>
                  <a:tcPr marL="44762" marR="44762" marT="0" marB="0"/>
                </a:tc>
                <a:tc>
                  <a:txBody>
                    <a:bodyPr/>
                    <a:lstStyle/>
                    <a:p>
                      <a:pPr algn="ctr">
                        <a:lnSpc>
                          <a:spcPct val="100000"/>
                        </a:lnSpc>
                        <a:spcBef>
                          <a:spcPts val="0"/>
                        </a:spcBef>
                        <a:spcAft>
                          <a:spcPts val="0"/>
                        </a:spcAft>
                      </a:pPr>
                      <a:endParaRPr lang="en-GB" sz="800" dirty="0" smtClean="0">
                        <a:latin typeface="+mn-lt"/>
                      </a:endParaRPr>
                    </a:p>
                    <a:p>
                      <a:pPr algn="ctr">
                        <a:lnSpc>
                          <a:spcPct val="100000"/>
                        </a:lnSpc>
                        <a:spcBef>
                          <a:spcPts val="0"/>
                        </a:spcBef>
                        <a:spcAft>
                          <a:spcPts val="0"/>
                        </a:spcAft>
                      </a:pPr>
                      <a:r>
                        <a:rPr lang="en-GB" sz="800" dirty="0" smtClean="0">
                          <a:latin typeface="+mn-lt"/>
                        </a:rPr>
                        <a:t>20 years</a:t>
                      </a:r>
                      <a:endParaRPr lang="en-GB" sz="800" dirty="0">
                        <a:latin typeface="+mn-lt"/>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15 years – subject to security / covenant check </a:t>
                      </a:r>
                    </a:p>
                    <a:p>
                      <a:pPr algn="ctr"/>
                      <a:endParaRPr lang="en-GB" sz="800" dirty="0"/>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15 years – subject to security / covenant check 	</a:t>
                      </a: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Outstanding contract term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r h="350616">
                <a:tc>
                  <a:txBody>
                    <a:bodyPr/>
                    <a:lstStyle/>
                    <a:p>
                      <a:pPr>
                        <a:lnSpc>
                          <a:spcPts val="1400"/>
                        </a:lnSpc>
                        <a:spcBef>
                          <a:spcPts val="100"/>
                        </a:spcBef>
                        <a:spcAft>
                          <a:spcPts val="100"/>
                        </a:spcAft>
                      </a:pPr>
                      <a:r>
                        <a:rPr lang="en-GB" sz="900" dirty="0">
                          <a:effectLst/>
                        </a:rPr>
                        <a:t>Deficit recovery payments – Note (d)</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Monetary amount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Monetary amount 	</a:t>
                      </a:r>
                    </a:p>
                    <a:p>
                      <a:pPr algn="ctr">
                        <a:lnSpc>
                          <a:spcPct val="100000"/>
                        </a:lnSpc>
                        <a:spcBef>
                          <a:spcPts val="0"/>
                        </a:spcBef>
                        <a:spcAft>
                          <a:spcPts val="0"/>
                        </a:spcAft>
                      </a:pPr>
                      <a:endParaRPr lang="en-GB" sz="800" dirty="0">
                        <a:latin typeface="+mn-lt"/>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Monetary amount 	</a:t>
                      </a:r>
                    </a:p>
                    <a:p>
                      <a:pPr algn="ctr"/>
                      <a:endParaRPr lang="en-GB" sz="800" dirty="0"/>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Monetary amount 	</a:t>
                      </a:r>
                    </a:p>
                    <a:p>
                      <a:pPr algn="ctr">
                        <a:lnSpc>
                          <a:spcPct val="100000"/>
                        </a:lnSpc>
                        <a:spcBef>
                          <a:spcPts val="0"/>
                        </a:spcBef>
                        <a:spcAft>
                          <a:spcPts val="0"/>
                        </a:spcAft>
                      </a:pPr>
                      <a:endParaRPr lang="en-GB" sz="800" dirty="0">
                        <a:latin typeface="+mn-lt"/>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Monetary amount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r h="404022">
                <a:tc>
                  <a:txBody>
                    <a:bodyPr/>
                    <a:lstStyle/>
                    <a:p>
                      <a:pPr>
                        <a:lnSpc>
                          <a:spcPts val="1400"/>
                        </a:lnSpc>
                        <a:spcBef>
                          <a:spcPts val="100"/>
                        </a:spcBef>
                        <a:spcAft>
                          <a:spcPts val="100"/>
                        </a:spcAft>
                      </a:pPr>
                      <a:r>
                        <a:rPr lang="en-GB" sz="900" dirty="0">
                          <a:effectLst/>
                        </a:rPr>
                        <a:t>Treatment of surplus</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Covered by stabilisation arrangement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Covered by stabilisation arrangement 	</a:t>
                      </a:r>
                    </a:p>
                    <a:p>
                      <a:pPr algn="ctr">
                        <a:lnSpc>
                          <a:spcPct val="100000"/>
                        </a:lnSpc>
                        <a:spcBef>
                          <a:spcPts val="0"/>
                        </a:spcBef>
                        <a:spcAft>
                          <a:spcPts val="0"/>
                        </a:spcAft>
                      </a:pPr>
                      <a:endParaRPr lang="en-GB" sz="800" dirty="0">
                        <a:latin typeface="+mn-lt"/>
                      </a:endParaRPr>
                    </a:p>
                  </a:txBody>
                  <a:tcPr marL="44762" marR="44762"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Preferred approach: contributions kept at future service rate. However, reductions may be permitted by the Administering Authority 	</a:t>
                      </a:r>
                    </a:p>
                    <a:p>
                      <a:pPr algn="ctr"/>
                      <a:endParaRPr lang="en-GB" sz="800" dirty="0"/>
                    </a:p>
                  </a:txBody>
                  <a:tcPr marL="44762" marR="44762" marT="0" marB="0"/>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Reduce contributions by spreading the surplus over the remaining contract term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r h="348390">
                <a:tc>
                  <a:txBody>
                    <a:bodyPr/>
                    <a:lstStyle/>
                    <a:p>
                      <a:pPr>
                        <a:lnSpc>
                          <a:spcPts val="1400"/>
                        </a:lnSpc>
                        <a:spcBef>
                          <a:spcPts val="100"/>
                        </a:spcBef>
                        <a:spcAft>
                          <a:spcPts val="100"/>
                        </a:spcAft>
                      </a:pPr>
                      <a:r>
                        <a:rPr lang="en-GB" sz="900" dirty="0">
                          <a:effectLst/>
                        </a:rPr>
                        <a:t>Phasing of contribution changes</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Covered by stabilisation arrangement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Covered by stabilisation arrangement 	</a:t>
                      </a:r>
                    </a:p>
                    <a:p>
                      <a:pPr algn="ctr">
                        <a:lnSpc>
                          <a:spcPct val="100000"/>
                        </a:lnSpc>
                        <a:spcBef>
                          <a:spcPts val="0"/>
                        </a:spcBef>
                        <a:spcAft>
                          <a:spcPts val="0"/>
                        </a:spcAft>
                      </a:pPr>
                      <a:endParaRPr lang="en-GB" sz="800" dirty="0">
                        <a:latin typeface="+mn-lt"/>
                      </a:endParaRPr>
                    </a:p>
                  </a:txBody>
                  <a:tcPr marL="44762" marR="44762" marT="0" marB="0"/>
                </a:tc>
                <a:tc>
                  <a:txBody>
                    <a:bodyPr/>
                    <a:lstStyle/>
                    <a:p>
                      <a:pPr algn="ctr"/>
                      <a:r>
                        <a:rPr lang="en-GB" sz="800" dirty="0" smtClean="0"/>
                        <a:t>None</a:t>
                      </a:r>
                      <a:endParaRPr lang="en-GB" sz="800" dirty="0"/>
                    </a:p>
                  </a:txBody>
                  <a:tcPr marL="44762" marR="44762" marT="0" marB="0"/>
                </a:tc>
                <a:tc>
                  <a:txBody>
                    <a:bodyPr/>
                    <a:lstStyle/>
                    <a:p>
                      <a:pPr algn="ctr">
                        <a:lnSpc>
                          <a:spcPct val="100000"/>
                        </a:lnSpc>
                        <a:spcBef>
                          <a:spcPts val="0"/>
                        </a:spcBef>
                        <a:spcAft>
                          <a:spcPts val="0"/>
                        </a:spcAft>
                      </a:pPr>
                      <a:r>
                        <a:rPr lang="en-GB" sz="800" dirty="0" smtClean="0">
                          <a:latin typeface="+mn-lt"/>
                        </a:rPr>
                        <a:t>None</a:t>
                      </a:r>
                      <a:endParaRPr lang="en-GB" sz="800" dirty="0">
                        <a:latin typeface="+mn-lt"/>
                      </a:endParaRPr>
                    </a:p>
                  </a:txBody>
                  <a:tcPr marL="44762" marR="44762" marT="0" marB="0"/>
                </a:tc>
                <a:tc>
                  <a:txBody>
                    <a:bodyPr/>
                    <a:lstStyle/>
                    <a:p>
                      <a:pPr algn="ctr">
                        <a:lnSpc>
                          <a:spcPct val="100000"/>
                        </a:lnSpc>
                        <a:spcBef>
                          <a:spcPts val="0"/>
                        </a:spcBef>
                        <a:spcAft>
                          <a:spcPts val="0"/>
                        </a:spcAft>
                      </a:pPr>
                      <a:r>
                        <a:rPr lang="en-GB" sz="800" dirty="0" smtClean="0">
                          <a:solidFill>
                            <a:srgbClr val="4B4B4B"/>
                          </a:solidFill>
                          <a:effectLst/>
                          <a:latin typeface="+mn-lt"/>
                          <a:ea typeface="Times New Roman" panose="02020603050405020304" pitchFamily="18" charset="0"/>
                        </a:rPr>
                        <a:t>None</a:t>
                      </a:r>
                      <a:endParaRPr lang="en-GB" sz="800" dirty="0">
                        <a:solidFill>
                          <a:srgbClr val="4B4B4B"/>
                        </a:solidFill>
                        <a:effectLst/>
                        <a:latin typeface="+mn-lt"/>
                        <a:ea typeface="Times New Roman" panose="02020603050405020304" pitchFamily="18" charset="0"/>
                      </a:endParaRPr>
                    </a:p>
                  </a:txBody>
                  <a:tcPr marL="44762" marR="44762" marT="0" marB="0"/>
                </a:tc>
              </a:tr>
              <a:tr h="350616">
                <a:tc>
                  <a:txBody>
                    <a:bodyPr/>
                    <a:lstStyle/>
                    <a:p>
                      <a:pPr>
                        <a:lnSpc>
                          <a:spcPts val="1400"/>
                        </a:lnSpc>
                        <a:spcBef>
                          <a:spcPts val="100"/>
                        </a:spcBef>
                        <a:spcAft>
                          <a:spcPts val="100"/>
                        </a:spcAft>
                      </a:pPr>
                      <a:r>
                        <a:rPr lang="en-GB" sz="900" dirty="0">
                          <a:effectLst/>
                        </a:rPr>
                        <a:t>Review of rates – Note (f)</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gridSpan="4">
                  <a:txBody>
                    <a:bodyPr/>
                    <a:lstStyle/>
                    <a:p>
                      <a:pPr algn="ctr"/>
                      <a:r>
                        <a:rPr lang="en-GB" sz="800" b="0" i="0" u="none" strike="noStrike" kern="1200" baseline="0" dirty="0" smtClean="0">
                          <a:solidFill>
                            <a:schemeClr val="dk1"/>
                          </a:solidFill>
                          <a:latin typeface="+mn-lt"/>
                          <a:ea typeface="+mn-ea"/>
                          <a:cs typeface="+mn-cs"/>
                        </a:rPr>
                        <a:t>Administering Authority reserves the right to review contribution rates and amounts, and the level of security provided, at regular intervals between valuations 	</a:t>
                      </a:r>
                    </a:p>
                  </a:txBody>
                  <a:tcPr marL="44762" marR="44762" marT="0" marB="0"/>
                </a:tc>
                <a:tc hMerge="1">
                  <a:txBody>
                    <a:bodyPr/>
                    <a:lstStyle/>
                    <a:p>
                      <a:endParaRPr lang="en-GB"/>
                    </a:p>
                  </a:txBody>
                  <a:tcPr/>
                </a:tc>
                <a:tc hMerge="1">
                  <a:txBody>
                    <a:bodyPr/>
                    <a:lstStyle/>
                    <a:p>
                      <a:endParaRPr lang="en-GB" dirty="0"/>
                    </a:p>
                  </a:txBody>
                  <a:tcPr marL="44762" marR="44762" marT="0" marB="0"/>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Particularly reviewed in last 3 years of contract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r h="174456">
                <a:tc>
                  <a:txBody>
                    <a:bodyPr/>
                    <a:lstStyle/>
                    <a:p>
                      <a:pPr>
                        <a:lnSpc>
                          <a:spcPts val="1400"/>
                        </a:lnSpc>
                        <a:spcBef>
                          <a:spcPts val="100"/>
                        </a:spcBef>
                        <a:spcAft>
                          <a:spcPts val="100"/>
                        </a:spcAft>
                      </a:pPr>
                      <a:r>
                        <a:rPr lang="en-GB" sz="900" dirty="0">
                          <a:effectLst/>
                        </a:rPr>
                        <a:t>New employer</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n/a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Note (g) 	</a:t>
                      </a:r>
                    </a:p>
                    <a:p>
                      <a:pPr algn="ctr"/>
                      <a:endParaRPr lang="en-GB" sz="800" dirty="0"/>
                    </a:p>
                  </a:txBody>
                  <a:tcPr marL="44762" marR="44762"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Note (h) 	</a:t>
                      </a:r>
                    </a:p>
                    <a:p>
                      <a:pPr algn="ctr"/>
                      <a:endParaRPr lang="en-GB" sz="800" dirty="0"/>
                    </a:p>
                  </a:txBody>
                  <a:tcPr marL="44762" marR="44762" marT="0" marB="0"/>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Notes (h) &amp; (</a:t>
                      </a:r>
                      <a:r>
                        <a:rPr lang="en-GB" sz="800" b="0" i="0" u="none" strike="noStrike" kern="1200" baseline="0" dirty="0" err="1" smtClean="0">
                          <a:solidFill>
                            <a:schemeClr val="dk1"/>
                          </a:solidFill>
                          <a:latin typeface="+mn-lt"/>
                          <a:ea typeface="+mn-ea"/>
                          <a:cs typeface="+mn-cs"/>
                        </a:rPr>
                        <a:t>i</a:t>
                      </a:r>
                      <a:r>
                        <a:rPr lang="en-GB" sz="800" b="0" i="0" u="none" strike="noStrike" kern="1200" baseline="0" dirty="0" smtClean="0">
                          <a:solidFill>
                            <a:schemeClr val="dk1"/>
                          </a:solidFill>
                          <a:latin typeface="+mn-lt"/>
                          <a:ea typeface="+mn-ea"/>
                          <a:cs typeface="+mn-cs"/>
                        </a:rPr>
                        <a: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r h="876539">
                <a:tc>
                  <a:txBody>
                    <a:bodyPr/>
                    <a:lstStyle/>
                    <a:p>
                      <a:pPr>
                        <a:lnSpc>
                          <a:spcPts val="1400"/>
                        </a:lnSpc>
                        <a:spcBef>
                          <a:spcPts val="100"/>
                        </a:spcBef>
                        <a:spcAft>
                          <a:spcPts val="100"/>
                        </a:spcAft>
                      </a:pPr>
                      <a:r>
                        <a:rPr lang="en-GB" sz="900" dirty="0">
                          <a:effectLst/>
                        </a:rPr>
                        <a:t>Cessation of participation: cessation debt payable</a:t>
                      </a:r>
                      <a:endParaRPr lang="en-GB" sz="900" dirty="0">
                        <a:solidFill>
                          <a:srgbClr val="4B4B4B"/>
                        </a:solidFill>
                        <a:effectLst/>
                        <a:latin typeface="Arial" panose="020B0604020202020204" pitchFamily="34" charset="0"/>
                        <a:ea typeface="Times New Roman" panose="02020603050405020304" pitchFamily="18" charset="0"/>
                      </a:endParaRPr>
                    </a:p>
                  </a:txBody>
                  <a:tcPr marL="44762" marR="44762"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Cessation is assumed not to be generally possible, as Scheduled Bodies are legally obliged to participate in the LGPS. In the rare event of cessation occurring (machinery of Government changes for example), the cessation debt principles applied would be as per Note (j). </a:t>
                      </a:r>
                      <a:endParaRPr lang="en-GB" sz="800" dirty="0">
                        <a:solidFill>
                          <a:srgbClr val="4B4B4B"/>
                        </a:solidFill>
                        <a:effectLst/>
                        <a:latin typeface="+mn-lt"/>
                        <a:ea typeface="Times New Roman" panose="02020603050405020304" pitchFamily="18" charset="0"/>
                      </a:endParaRPr>
                    </a:p>
                  </a:txBody>
                  <a:tcPr marL="44762" marR="44762" marT="0" marB="0"/>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Can be ceased subject to terms of admission agreement. Cessation debt will be calculated on a basis appropriate to the circumstances of cessation – see Note (j). 	</a:t>
                      </a:r>
                    </a:p>
                    <a:p>
                      <a:pPr algn="ctr"/>
                      <a:endParaRPr lang="en-GB" sz="800" dirty="0"/>
                    </a:p>
                  </a:txBody>
                  <a:tcPr marL="44762" marR="44762" marT="0" marB="0"/>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Participation is assumed to expire at the end of the contract. Cessation debt (if any) calculated on ongoing basis. Awarding Authority will be liable for future deficits and contributions arising.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	</a:t>
                      </a:r>
                    </a:p>
                    <a:p>
                      <a:pPr algn="ctr">
                        <a:lnSpc>
                          <a:spcPct val="100000"/>
                        </a:lnSpc>
                        <a:spcBef>
                          <a:spcPts val="0"/>
                        </a:spcBef>
                        <a:spcAft>
                          <a:spcPts val="0"/>
                        </a:spcAft>
                      </a:pPr>
                      <a:endParaRPr lang="en-GB" sz="800" dirty="0">
                        <a:solidFill>
                          <a:srgbClr val="4B4B4B"/>
                        </a:solidFill>
                        <a:effectLst/>
                        <a:latin typeface="+mn-lt"/>
                        <a:ea typeface="Times New Roman" panose="02020603050405020304" pitchFamily="18" charset="0"/>
                      </a:endParaRPr>
                    </a:p>
                  </a:txBody>
                  <a:tcPr marL="44762" marR="44762" marT="0" marB="0"/>
                </a:tc>
              </a:tr>
            </a:tbl>
          </a:graphicData>
        </a:graphic>
      </p:graphicFrame>
    </p:spTree>
    <p:extLst>
      <p:ext uri="{BB962C8B-B14F-4D97-AF65-F5344CB8AC3E}">
        <p14:creationId xmlns:p14="http://schemas.microsoft.com/office/powerpoint/2010/main" val="1826170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2627313" y="3861048"/>
            <a:ext cx="6049143" cy="1295524"/>
          </a:xfrm>
        </p:spPr>
        <p:txBody>
          <a:bodyPr/>
          <a:lstStyle/>
          <a:p>
            <a:r>
              <a:rPr lang="en-GB" dirty="0" smtClean="0"/>
              <a:t>Development of 2016 strategy</a:t>
            </a:r>
            <a:endParaRPr lang="en-GB" dirty="0"/>
          </a:p>
        </p:txBody>
      </p:sp>
    </p:spTree>
    <p:extLst>
      <p:ext uri="{BB962C8B-B14F-4D97-AF65-F5344CB8AC3E}">
        <p14:creationId xmlns:p14="http://schemas.microsoft.com/office/powerpoint/2010/main" val="1639948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5"/>
          <p:cNvSpPr>
            <a:spLocks noGrp="1" noChangeArrowheads="1"/>
          </p:cNvSpPr>
          <p:nvPr>
            <p:ph type="title"/>
          </p:nvPr>
        </p:nvSpPr>
        <p:spPr>
          <a:xfrm>
            <a:off x="251520" y="260648"/>
            <a:ext cx="8229600" cy="1143000"/>
          </a:xfrm>
        </p:spPr>
        <p:txBody>
          <a:bodyPr/>
          <a:lstStyle/>
          <a:p>
            <a:r>
              <a:rPr lang="en-GB" dirty="0" smtClean="0">
                <a:solidFill>
                  <a:schemeClr val="accent2"/>
                </a:solidFill>
              </a:rPr>
              <a:t>3 step approach to setting funding plans</a:t>
            </a:r>
            <a:endParaRPr lang="en-GB" dirty="0">
              <a:solidFill>
                <a:schemeClr val="accent2"/>
              </a:solidFill>
            </a:endParaRPr>
          </a:p>
        </p:txBody>
      </p:sp>
      <p:graphicFrame>
        <p:nvGraphicFramePr>
          <p:cNvPr id="2" name="Diagram 1"/>
          <p:cNvGraphicFramePr/>
          <p:nvPr>
            <p:extLst/>
          </p:nvPr>
        </p:nvGraphicFramePr>
        <p:xfrm>
          <a:off x="1115616" y="1412776"/>
          <a:ext cx="777686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ttp://www.careerconsultants.co.uk/wp-content/uploads/2015/06/target.pn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8" y="1772816"/>
            <a:ext cx="996504" cy="1011533"/>
          </a:xfrm>
          <a:prstGeom prst="rect">
            <a:avLst/>
          </a:prstGeom>
          <a:noFill/>
          <a:ln>
            <a:noFill/>
          </a:ln>
        </p:spPr>
      </p:pic>
      <p:pic>
        <p:nvPicPr>
          <p:cNvPr id="8" name="Picture 7" descr="http://www.wiziq.com/blog/wp-content/uploads/2014/08/Importance-of-Time-Management.jp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4" y="3356992"/>
            <a:ext cx="1573915" cy="1181864"/>
          </a:xfrm>
          <a:prstGeom prst="rect">
            <a:avLst/>
          </a:prstGeom>
          <a:noFill/>
          <a:ln>
            <a:noFill/>
          </a:ln>
        </p:spPr>
      </p:pic>
      <p:pic>
        <p:nvPicPr>
          <p:cNvPr id="9" name="Picture 8" descr="http://thinktheology.org/wp-content/uploads/2013/03/certainty2.gif">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894461" y="4996436"/>
            <a:ext cx="1284605" cy="1382395"/>
          </a:xfrm>
          <a:prstGeom prst="rect">
            <a:avLst/>
          </a:prstGeom>
          <a:noFill/>
          <a:ln>
            <a:noFill/>
          </a:ln>
        </p:spPr>
      </p:pic>
    </p:spTree>
    <p:extLst>
      <p:ext uri="{BB962C8B-B14F-4D97-AF65-F5344CB8AC3E}">
        <p14:creationId xmlns:p14="http://schemas.microsoft.com/office/powerpoint/2010/main" val="74010616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are different</a:t>
            </a:r>
            <a:endParaRPr lang="en-GB" dirty="0"/>
          </a:p>
        </p:txBody>
      </p:sp>
      <p:sp>
        <p:nvSpPr>
          <p:cNvPr id="4" name="Oval 3"/>
          <p:cNvSpPr/>
          <p:nvPr/>
        </p:nvSpPr>
        <p:spPr>
          <a:xfrm>
            <a:off x="311673" y="1628800"/>
            <a:ext cx="2088232" cy="1080120"/>
          </a:xfrm>
          <a:prstGeom prst="ellipse">
            <a:avLst/>
          </a:prstGeom>
          <a:solidFill>
            <a:srgbClr val="F06A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Term </a:t>
            </a:r>
            <a:endParaRPr lang="en-GB" dirty="0"/>
          </a:p>
        </p:txBody>
      </p:sp>
      <p:sp>
        <p:nvSpPr>
          <p:cNvPr id="5" name="Oval 4"/>
          <p:cNvSpPr/>
          <p:nvPr/>
        </p:nvSpPr>
        <p:spPr>
          <a:xfrm>
            <a:off x="5076056" y="1844824"/>
            <a:ext cx="2088232" cy="108012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Maturity </a:t>
            </a:r>
            <a:endParaRPr lang="en-GB" dirty="0"/>
          </a:p>
        </p:txBody>
      </p:sp>
      <p:sp>
        <p:nvSpPr>
          <p:cNvPr id="6" name="Oval 5"/>
          <p:cNvSpPr/>
          <p:nvPr/>
        </p:nvSpPr>
        <p:spPr>
          <a:xfrm>
            <a:off x="2555776" y="2738264"/>
            <a:ext cx="2088232" cy="108012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Security </a:t>
            </a:r>
            <a:endParaRPr lang="en-GB" dirty="0"/>
          </a:p>
        </p:txBody>
      </p:sp>
      <p:sp>
        <p:nvSpPr>
          <p:cNvPr id="7" name="Oval 6"/>
          <p:cNvSpPr/>
          <p:nvPr/>
        </p:nvSpPr>
        <p:spPr>
          <a:xfrm>
            <a:off x="6588224" y="2978746"/>
            <a:ext cx="2088232" cy="1080120"/>
          </a:xfrm>
          <a:prstGeom prst="ellipse">
            <a:avLst/>
          </a:prstGeom>
          <a:solidFill>
            <a:srgbClr val="F06A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Guarantor </a:t>
            </a:r>
            <a:endParaRPr lang="en-GB" dirty="0"/>
          </a:p>
        </p:txBody>
      </p:sp>
      <p:sp>
        <p:nvSpPr>
          <p:cNvPr id="8" name="Oval 7"/>
          <p:cNvSpPr/>
          <p:nvPr/>
        </p:nvSpPr>
        <p:spPr>
          <a:xfrm>
            <a:off x="467544" y="4401108"/>
            <a:ext cx="2088232" cy="108012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Planning to exit </a:t>
            </a:r>
            <a:endParaRPr lang="en-GB" dirty="0"/>
          </a:p>
        </p:txBody>
      </p:sp>
      <p:sp>
        <p:nvSpPr>
          <p:cNvPr id="9" name="Oval 8"/>
          <p:cNvSpPr/>
          <p:nvPr/>
        </p:nvSpPr>
        <p:spPr>
          <a:xfrm>
            <a:off x="4283968" y="3861048"/>
            <a:ext cx="2088232" cy="1080120"/>
          </a:xfrm>
          <a:prstGeom prst="ellipse">
            <a:avLst/>
          </a:prstGeom>
          <a:solidFill>
            <a:srgbClr val="F2016C"/>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Closed to new entrants </a:t>
            </a:r>
            <a:endParaRPr lang="en-GB" dirty="0"/>
          </a:p>
        </p:txBody>
      </p:sp>
      <p:sp>
        <p:nvSpPr>
          <p:cNvPr id="10" name="Oval 9"/>
          <p:cNvSpPr/>
          <p:nvPr/>
        </p:nvSpPr>
        <p:spPr>
          <a:xfrm>
            <a:off x="6732240" y="4581128"/>
            <a:ext cx="2088232" cy="108012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Funding level</a:t>
            </a:r>
            <a:endParaRPr lang="en-GB" dirty="0"/>
          </a:p>
        </p:txBody>
      </p:sp>
      <p:sp>
        <p:nvSpPr>
          <p:cNvPr id="11" name="TextBox 10"/>
          <p:cNvSpPr txBox="1"/>
          <p:nvPr/>
        </p:nvSpPr>
        <p:spPr>
          <a:xfrm>
            <a:off x="-31334" y="5805264"/>
            <a:ext cx="9144000" cy="892552"/>
          </a:xfrm>
          <a:prstGeom prst="rect">
            <a:avLst/>
          </a:prstGeom>
          <a:noFill/>
        </p:spPr>
        <p:txBody>
          <a:bodyPr wrap="square" rtlCol="0">
            <a:spAutoFit/>
          </a:bodyPr>
          <a:lstStyle/>
          <a:p>
            <a:pPr algn="ctr"/>
            <a:r>
              <a:rPr lang="en-GB" sz="2600" b="1" dirty="0" smtClean="0">
                <a:solidFill>
                  <a:srgbClr val="F06A00"/>
                </a:solidFill>
              </a:rPr>
              <a:t>Set a funding strategy which recognises this diversity to achieve better funding outcomes</a:t>
            </a:r>
            <a:endParaRPr lang="en-GB" sz="2600" b="1" dirty="0">
              <a:solidFill>
                <a:srgbClr val="F06A00"/>
              </a:solidFill>
            </a:endParaRPr>
          </a:p>
        </p:txBody>
      </p:sp>
      <p:sp>
        <p:nvSpPr>
          <p:cNvPr id="12" name="Oval 11"/>
          <p:cNvSpPr/>
          <p:nvPr/>
        </p:nvSpPr>
        <p:spPr>
          <a:xfrm>
            <a:off x="251520" y="2996952"/>
            <a:ext cx="2088232" cy="108012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Size </a:t>
            </a:r>
            <a:endParaRPr lang="en-GB" dirty="0"/>
          </a:p>
        </p:txBody>
      </p:sp>
      <p:sp>
        <p:nvSpPr>
          <p:cNvPr id="13" name="Oval 12"/>
          <p:cNvSpPr/>
          <p:nvPr/>
        </p:nvSpPr>
        <p:spPr>
          <a:xfrm>
            <a:off x="2699792" y="1484784"/>
            <a:ext cx="2088232" cy="1080120"/>
          </a:xfrm>
          <a:prstGeom prst="ellipse">
            <a:avLst/>
          </a:prstGeom>
          <a:solidFill>
            <a:srgbClr val="F2016C"/>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No actives </a:t>
            </a:r>
            <a:endParaRPr lang="en-GB" dirty="0"/>
          </a:p>
        </p:txBody>
      </p:sp>
    </p:spTree>
    <p:extLst>
      <p:ext uri="{BB962C8B-B14F-4D97-AF65-F5344CB8AC3E}">
        <p14:creationId xmlns:p14="http://schemas.microsoft.com/office/powerpoint/2010/main" val="157153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5"/>
          <p:cNvSpPr>
            <a:spLocks noGrp="1" noChangeArrowheads="1"/>
          </p:cNvSpPr>
          <p:nvPr>
            <p:ph type="title"/>
          </p:nvPr>
        </p:nvSpPr>
        <p:spPr/>
        <p:txBody>
          <a:bodyPr/>
          <a:lstStyle/>
          <a:p>
            <a:r>
              <a:rPr lang="en-GB" dirty="0" smtClean="0">
                <a:solidFill>
                  <a:schemeClr val="accent2"/>
                </a:solidFill>
              </a:rPr>
              <a:t>What this looks like in practice</a:t>
            </a:r>
            <a:endParaRPr lang="en-GB" dirty="0">
              <a:solidFill>
                <a:schemeClr val="accent2"/>
              </a:solidFill>
            </a:endParaRPr>
          </a:p>
        </p:txBody>
      </p:sp>
      <p:sp>
        <p:nvSpPr>
          <p:cNvPr id="8" name="Content Placeholder 7"/>
          <p:cNvSpPr>
            <a:spLocks noGrp="1"/>
          </p:cNvSpPr>
          <p:nvPr>
            <p:ph idx="1"/>
          </p:nvPr>
        </p:nvSpPr>
        <p:spPr/>
        <p:txBody>
          <a:bodyPr/>
          <a:lstStyle/>
          <a:p>
            <a:endParaRPr lang="en-GB" dirty="0" smtClean="0"/>
          </a:p>
          <a:p>
            <a:pPr marL="0" indent="0">
              <a:buNone/>
            </a:pPr>
            <a:endParaRPr lang="en-GB" dirty="0"/>
          </a:p>
          <a:p>
            <a:endParaRPr lang="en-GB" dirty="0" smtClean="0"/>
          </a:p>
          <a:p>
            <a:endParaRPr lang="en-GB" dirty="0"/>
          </a:p>
          <a:p>
            <a:endParaRPr lang="en-GB" dirty="0" smtClean="0"/>
          </a:p>
          <a:p>
            <a:r>
              <a:rPr lang="en-GB" dirty="0" smtClean="0"/>
              <a:t>Help all parties understand approach to setting contribution rates (including SAB and DCLG)</a:t>
            </a:r>
          </a:p>
        </p:txBody>
      </p:sp>
      <p:sp>
        <p:nvSpPr>
          <p:cNvPr id="6" name="TextBox 5"/>
          <p:cNvSpPr txBox="1"/>
          <p:nvPr/>
        </p:nvSpPr>
        <p:spPr>
          <a:xfrm>
            <a:off x="0" y="5991671"/>
            <a:ext cx="9144000" cy="461665"/>
          </a:xfrm>
          <a:prstGeom prst="rect">
            <a:avLst/>
          </a:prstGeom>
          <a:noFill/>
        </p:spPr>
        <p:txBody>
          <a:bodyPr wrap="square" rtlCol="0">
            <a:spAutoFit/>
          </a:bodyPr>
          <a:lstStyle/>
          <a:p>
            <a:pPr algn="ctr"/>
            <a:r>
              <a:rPr lang="en-GB" sz="2400" b="1" dirty="0" smtClean="0">
                <a:solidFill>
                  <a:srgbClr val="F06A00"/>
                </a:solidFill>
              </a:rPr>
              <a:t>Transparent approach to funding plans</a:t>
            </a:r>
            <a:endParaRPr lang="en-GB" sz="2400" b="1" dirty="0">
              <a:solidFill>
                <a:srgbClr val="F06A00"/>
              </a:solidFill>
            </a:endParaRPr>
          </a:p>
        </p:txBody>
      </p:sp>
      <p:grpSp>
        <p:nvGrpSpPr>
          <p:cNvPr id="5" name="Group 4"/>
          <p:cNvGrpSpPr/>
          <p:nvPr/>
        </p:nvGrpSpPr>
        <p:grpSpPr>
          <a:xfrm>
            <a:off x="1187624" y="1735847"/>
            <a:ext cx="7848872" cy="2660298"/>
            <a:chOff x="1115617" y="1735847"/>
            <a:chExt cx="7848872" cy="2660298"/>
          </a:xfrm>
        </p:grpSpPr>
        <p:pic>
          <p:nvPicPr>
            <p:cNvPr id="7" name="Picture 6" descr="http://www.careerconsultants.co.uk/wp-content/uploads/2015/06/target.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752" y="1751710"/>
              <a:ext cx="720080" cy="712093"/>
            </a:xfrm>
            <a:prstGeom prst="rect">
              <a:avLst/>
            </a:prstGeom>
            <a:noFill/>
            <a:ln>
              <a:noFill/>
            </a:ln>
          </p:spPr>
        </p:pic>
        <p:pic>
          <p:nvPicPr>
            <p:cNvPr id="11" name="Picture 10" descr="http://www.wiziq.com/blog/wp-content/uploads/2014/08/Importance-of-Time-Management.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1812102"/>
              <a:ext cx="885521" cy="576282"/>
            </a:xfrm>
            <a:prstGeom prst="rect">
              <a:avLst/>
            </a:prstGeom>
            <a:noFill/>
            <a:ln>
              <a:noFill/>
            </a:ln>
          </p:spPr>
        </p:pic>
        <p:pic>
          <p:nvPicPr>
            <p:cNvPr id="12" name="Picture 11" descr="http://thinktheology.org/wp-content/uploads/2013/03/certainty2.gif">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649554" y="1735847"/>
              <a:ext cx="750637" cy="743818"/>
            </a:xfrm>
            <a:prstGeom prst="rect">
              <a:avLst/>
            </a:prstGeom>
            <a:noFill/>
            <a:ln>
              <a:noFill/>
            </a:ln>
          </p:spPr>
        </p:pic>
        <p:pic>
          <p:nvPicPr>
            <p:cNvPr id="4" name="Picture 3"/>
            <p:cNvPicPr>
              <a:picLocks noChangeAspect="1"/>
            </p:cNvPicPr>
            <p:nvPr/>
          </p:nvPicPr>
          <p:blipFill>
            <a:blip r:embed="rId8"/>
            <a:stretch>
              <a:fillRect/>
            </a:stretch>
          </p:blipFill>
          <p:spPr>
            <a:xfrm>
              <a:off x="1115617" y="2479665"/>
              <a:ext cx="7848872" cy="1916480"/>
            </a:xfrm>
            <a:prstGeom prst="rect">
              <a:avLst/>
            </a:prstGeom>
          </p:spPr>
        </p:pic>
      </p:grpSp>
    </p:spTree>
    <p:extLst>
      <p:ext uri="{BB962C8B-B14F-4D97-AF65-F5344CB8AC3E}">
        <p14:creationId xmlns:p14="http://schemas.microsoft.com/office/powerpoint/2010/main" val="287325540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for 2016: risk based contribution rates</a:t>
            </a:r>
            <a:endParaRPr lang="en-GB"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677941331"/>
              </p:ext>
            </p:extLst>
          </p:nvPr>
        </p:nvGraphicFramePr>
        <p:xfrm>
          <a:off x="4651376" y="4509120"/>
          <a:ext cx="4032448" cy="1732236"/>
        </p:xfrm>
        <a:graphic>
          <a:graphicData uri="http://schemas.openxmlformats.org/drawingml/2006/table">
            <a:tbl>
              <a:tblPr firstRow="1" bandRow="1">
                <a:tableStyleId>{5C22544A-7EE6-4342-B048-85BDC9FD1C3A}</a:tableStyleId>
              </a:tblPr>
              <a:tblGrid>
                <a:gridCol w="1473194"/>
                <a:gridCol w="1174981"/>
                <a:gridCol w="1384273"/>
              </a:tblGrid>
              <a:tr h="552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dk1"/>
                          </a:solidFill>
                          <a:latin typeface="+mn-lt"/>
                          <a:ea typeface="+mn-ea"/>
                          <a:cs typeface="+mn-cs"/>
                        </a:rPr>
                        <a:t>CONTRIBUTION STRATEGY</a:t>
                      </a:r>
                      <a:endParaRPr lang="en-GB" sz="1000" dirty="0" smtClean="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000" b="1" kern="1200" dirty="0" smtClean="0">
                          <a:solidFill>
                            <a:srgbClr val="646464"/>
                          </a:solidFill>
                          <a:latin typeface="+mn-lt"/>
                          <a:ea typeface="+mn-ea"/>
                          <a:cs typeface="+mn-cs"/>
                        </a:rPr>
                        <a:t>LONG TERM LIKELIHOOD OF SUCCESS </a:t>
                      </a:r>
                      <a:endParaRPr lang="en-GB" sz="1000" b="1" kern="1200" dirty="0">
                        <a:solidFill>
                          <a:srgbClr val="646464"/>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000" b="1" kern="1200" dirty="0" smtClean="0">
                          <a:solidFill>
                            <a:srgbClr val="646464"/>
                          </a:solidFill>
                          <a:latin typeface="+mn-lt"/>
                          <a:ea typeface="+mn-ea"/>
                          <a:cs typeface="+mn-cs"/>
                        </a:rPr>
                        <a:t>AVERAGE</a:t>
                      </a:r>
                      <a:r>
                        <a:rPr lang="en-GB" sz="1000" b="1" kern="1200" baseline="0" dirty="0" smtClean="0">
                          <a:solidFill>
                            <a:srgbClr val="646464"/>
                          </a:solidFill>
                          <a:latin typeface="+mn-lt"/>
                          <a:ea typeface="+mn-ea"/>
                          <a:cs typeface="+mn-cs"/>
                        </a:rPr>
                        <a:t> OF THE WORST 5% OF FUNDING LEVELS IN 2035</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732">
                <a:tc>
                  <a:txBody>
                    <a:bodyPr/>
                    <a:lstStyle/>
                    <a:p>
                      <a:pPr marL="0" algn="ctr" defTabSz="914400" rtl="0" eaLnBrk="1" latinLnBrk="0" hangingPunct="1"/>
                      <a:r>
                        <a:rPr lang="en-GB" sz="1100" kern="1200" dirty="0" smtClean="0">
                          <a:solidFill>
                            <a:schemeClr val="dk1"/>
                          </a:solidFill>
                          <a:latin typeface="+mn-lt"/>
                          <a:ea typeface="+mn-ea"/>
                          <a:cs typeface="+mn-cs"/>
                        </a:rPr>
                        <a:t>Strategy 1</a:t>
                      </a:r>
                      <a:endParaRPr lang="en-GB" sz="1100" kern="1200" dirty="0">
                        <a:solidFill>
                          <a:schemeClr val="dk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solidFill>
                            <a:schemeClr val="bg1"/>
                          </a:solidFill>
                        </a:rPr>
                        <a:t>58%</a:t>
                      </a:r>
                      <a:endParaRPr lang="en-GB"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r>
                        <a:rPr lang="en-GB" sz="1200" kern="1200" dirty="0" smtClean="0">
                          <a:solidFill>
                            <a:schemeClr val="bg1"/>
                          </a:solidFill>
                          <a:latin typeface="+mn-lt"/>
                          <a:ea typeface="+mn-ea"/>
                          <a:cs typeface="+mn-cs"/>
                        </a:rPr>
                        <a:t>39%</a:t>
                      </a:r>
                      <a:endParaRPr lang="en-GB" sz="12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3732">
                <a:tc>
                  <a:txBody>
                    <a:bodyPr/>
                    <a:lstStyle/>
                    <a:p>
                      <a:pPr algn="ctr"/>
                      <a:r>
                        <a:rPr lang="en-GB" sz="1100" dirty="0" smtClean="0"/>
                        <a:t>Strategy</a:t>
                      </a:r>
                      <a:r>
                        <a:rPr lang="en-GB" sz="1100" baseline="0" dirty="0" smtClean="0"/>
                        <a:t> 2</a:t>
                      </a:r>
                      <a:endParaRPr lang="en-GB" sz="11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solidFill>
                            <a:schemeClr val="bg1"/>
                          </a:solidFill>
                        </a:rPr>
                        <a:t>77%</a:t>
                      </a:r>
                      <a:endParaRPr lang="en-GB"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200" kern="1200" dirty="0" smtClean="0">
                          <a:solidFill>
                            <a:schemeClr val="bg1"/>
                          </a:solidFill>
                          <a:latin typeface="+mn-lt"/>
                          <a:ea typeface="+mn-ea"/>
                          <a:cs typeface="+mn-cs"/>
                        </a:rPr>
                        <a:t>55%</a:t>
                      </a:r>
                      <a:endParaRPr lang="en-GB" sz="1200"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r>
              <a:tr h="343732">
                <a:tc>
                  <a:txBody>
                    <a:bodyPr/>
                    <a:lstStyle/>
                    <a:p>
                      <a:pPr algn="ctr"/>
                      <a:r>
                        <a:rPr lang="en-GB" sz="1100" dirty="0" smtClean="0"/>
                        <a:t>Strategy 3</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smtClean="0">
                          <a:solidFill>
                            <a:schemeClr val="bg1"/>
                          </a:solidFill>
                        </a:rPr>
                        <a:t>67%</a:t>
                      </a:r>
                      <a:endParaRPr lang="en-GB"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040"/>
                    </a:solidFill>
                  </a:tcPr>
                </a:tc>
                <a:tc>
                  <a:txBody>
                    <a:bodyPr/>
                    <a:lstStyle/>
                    <a:p>
                      <a:pPr marL="0" algn="ctr" defTabSz="914400" rtl="0" eaLnBrk="1" latinLnBrk="0" hangingPunct="1"/>
                      <a:r>
                        <a:rPr lang="en-GB" sz="1200" kern="1200" dirty="0" smtClean="0">
                          <a:solidFill>
                            <a:schemeClr val="tx1">
                              <a:lumMod val="75000"/>
                            </a:schemeClr>
                          </a:solidFill>
                          <a:latin typeface="+mn-lt"/>
                          <a:ea typeface="+mn-ea"/>
                          <a:cs typeface="+mn-cs"/>
                        </a:rPr>
                        <a:t>45%</a:t>
                      </a:r>
                      <a:endParaRPr lang="en-GB" sz="1200" kern="1200" dirty="0">
                        <a:solidFill>
                          <a:schemeClr val="tx1">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pSp>
        <p:nvGrpSpPr>
          <p:cNvPr id="12" name="Group 11"/>
          <p:cNvGrpSpPr/>
          <p:nvPr/>
        </p:nvGrpSpPr>
        <p:grpSpPr>
          <a:xfrm>
            <a:off x="323528" y="1386930"/>
            <a:ext cx="3744416" cy="2572780"/>
            <a:chOff x="39688" y="1556792"/>
            <a:chExt cx="7689292" cy="4176464"/>
          </a:xfrm>
        </p:grpSpPr>
        <p:graphicFrame>
          <p:nvGraphicFramePr>
            <p:cNvPr id="13" name="Chart 12"/>
            <p:cNvGraphicFramePr>
              <a:graphicFrameLocks/>
            </p:cNvGraphicFramePr>
            <p:nvPr>
              <p:extLst>
                <p:ext uri="{D42A27DB-BD31-4B8C-83A1-F6EECF244321}">
                  <p14:modId xmlns:p14="http://schemas.microsoft.com/office/powerpoint/2010/main" val="1595246714"/>
                </p:ext>
              </p:extLst>
            </p:nvPr>
          </p:nvGraphicFramePr>
          <p:xfrm>
            <a:off x="39688" y="1556792"/>
            <a:ext cx="7689292" cy="417646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flipV="1">
              <a:off x="1115617" y="2252869"/>
              <a:ext cx="6264695" cy="5444"/>
            </a:xfrm>
            <a:prstGeom prst="line">
              <a:avLst/>
            </a:prstGeom>
            <a:ln w="28575">
              <a:solidFill>
                <a:srgbClr val="F39844"/>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647880" y="4062918"/>
            <a:ext cx="4100584" cy="369332"/>
          </a:xfrm>
          <a:prstGeom prst="rect">
            <a:avLst/>
          </a:prstGeom>
          <a:noFill/>
        </p:spPr>
        <p:txBody>
          <a:bodyPr wrap="square" rtlCol="0">
            <a:spAutoFit/>
          </a:bodyPr>
          <a:lstStyle/>
          <a:p>
            <a:pPr algn="ctr"/>
            <a:r>
              <a:rPr lang="en-GB" b="1" dirty="0" smtClean="0">
                <a:solidFill>
                  <a:srgbClr val="F2016C"/>
                </a:solidFill>
              </a:rPr>
              <a:t>The ‘new’ world</a:t>
            </a:r>
            <a:endParaRPr lang="en-GB" b="1" dirty="0">
              <a:solidFill>
                <a:srgbClr val="F2016C"/>
              </a:solidFill>
            </a:endParaRPr>
          </a:p>
        </p:txBody>
      </p:sp>
      <p:sp>
        <p:nvSpPr>
          <p:cNvPr id="17" name="TextBox 16"/>
          <p:cNvSpPr txBox="1"/>
          <p:nvPr/>
        </p:nvSpPr>
        <p:spPr>
          <a:xfrm>
            <a:off x="251520" y="4023242"/>
            <a:ext cx="4100584" cy="369332"/>
          </a:xfrm>
          <a:prstGeom prst="rect">
            <a:avLst/>
          </a:prstGeom>
          <a:noFill/>
        </p:spPr>
        <p:txBody>
          <a:bodyPr wrap="square" rtlCol="0">
            <a:spAutoFit/>
          </a:bodyPr>
          <a:lstStyle/>
          <a:p>
            <a:pPr algn="ctr"/>
            <a:r>
              <a:rPr lang="en-GB" b="1" dirty="0" smtClean="0">
                <a:solidFill>
                  <a:srgbClr val="F2016C"/>
                </a:solidFill>
              </a:rPr>
              <a:t>The ‘old’ world</a:t>
            </a:r>
            <a:endParaRPr lang="en-GB" b="1" dirty="0">
              <a:solidFill>
                <a:srgbClr val="F2016C"/>
              </a:solidFill>
            </a:endParaRPr>
          </a:p>
        </p:txBody>
      </p:sp>
      <p:graphicFrame>
        <p:nvGraphicFramePr>
          <p:cNvPr id="18" name="Diagram 17"/>
          <p:cNvGraphicFramePr/>
          <p:nvPr>
            <p:extLst>
              <p:ext uri="{D42A27DB-BD31-4B8C-83A1-F6EECF244321}">
                <p14:modId xmlns:p14="http://schemas.microsoft.com/office/powerpoint/2010/main" val="2187929926"/>
              </p:ext>
            </p:extLst>
          </p:nvPr>
        </p:nvGraphicFramePr>
        <p:xfrm>
          <a:off x="2555776" y="1212404"/>
          <a:ext cx="5928134" cy="318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p:cNvPicPr>
            <a:picLocks noChangeAspect="1"/>
          </p:cNvPicPr>
          <p:nvPr/>
        </p:nvPicPr>
        <p:blipFill>
          <a:blip r:embed="rId8"/>
          <a:stretch>
            <a:fillRect/>
          </a:stretch>
        </p:blipFill>
        <p:spPr>
          <a:xfrm rot="6696763">
            <a:off x="8302003" y="568819"/>
            <a:ext cx="678687" cy="561934"/>
          </a:xfrm>
          <a:prstGeom prst="rect">
            <a:avLst/>
          </a:prstGeom>
        </p:spPr>
      </p:pic>
      <p:sp>
        <p:nvSpPr>
          <p:cNvPr id="19" name="TextBox 18"/>
          <p:cNvSpPr txBox="1"/>
          <p:nvPr/>
        </p:nvSpPr>
        <p:spPr>
          <a:xfrm>
            <a:off x="395536" y="4769857"/>
            <a:ext cx="3740544" cy="1323439"/>
          </a:xfrm>
          <a:prstGeom prst="rect">
            <a:avLst/>
          </a:prstGeom>
          <a:noFill/>
        </p:spPr>
        <p:txBody>
          <a:bodyPr wrap="square" rtlCol="0">
            <a:spAutoFit/>
          </a:bodyPr>
          <a:lstStyle/>
          <a:p>
            <a:pPr algn="ctr"/>
            <a:r>
              <a:rPr lang="en-GB" sz="2000" b="1" dirty="0" smtClean="0">
                <a:solidFill>
                  <a:srgbClr val="F06A00"/>
                </a:solidFill>
              </a:rPr>
              <a:t>Bespoke risk based contribution rate strategies set for selected high risk employers</a:t>
            </a:r>
            <a:endParaRPr lang="en-GB" sz="2000" b="1" dirty="0">
              <a:solidFill>
                <a:srgbClr val="F06A00"/>
              </a:solidFill>
            </a:endParaRPr>
          </a:p>
        </p:txBody>
      </p:sp>
    </p:spTree>
    <p:extLst>
      <p:ext uri="{BB962C8B-B14F-4D97-AF65-F5344CB8AC3E}">
        <p14:creationId xmlns:p14="http://schemas.microsoft.com/office/powerpoint/2010/main" val="194794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2016 valuation</a:t>
            </a:r>
            <a:endParaRPr lang="en-GB" dirty="0" smtClean="0">
              <a:solidFill>
                <a:srgbClr val="F5358A"/>
              </a:solidFill>
            </a:endParaRPr>
          </a:p>
        </p:txBody>
      </p:sp>
      <p:sp>
        <p:nvSpPr>
          <p:cNvPr id="8" name="Content Placeholder 2"/>
          <p:cNvSpPr>
            <a:spLocks noGrp="1"/>
          </p:cNvSpPr>
          <p:nvPr>
            <p:ph idx="1"/>
          </p:nvPr>
        </p:nvSpPr>
        <p:spPr>
          <a:xfrm>
            <a:off x="230188" y="1600200"/>
            <a:ext cx="8229600" cy="4525963"/>
          </a:xfrm>
        </p:spPr>
        <p:txBody>
          <a:bodyPr/>
          <a:lstStyle/>
          <a:p>
            <a:r>
              <a:rPr lang="en-GB" dirty="0" smtClean="0">
                <a:solidFill>
                  <a:srgbClr val="4B4B4B"/>
                </a:solidFill>
              </a:rPr>
              <a:t>More scrutiny than ever before</a:t>
            </a:r>
          </a:p>
          <a:p>
            <a:r>
              <a:rPr lang="en-GB" dirty="0" smtClean="0">
                <a:solidFill>
                  <a:srgbClr val="4B4B4B"/>
                </a:solidFill>
              </a:rPr>
              <a:t>Audit control and clear decision making processes</a:t>
            </a:r>
          </a:p>
          <a:p>
            <a:r>
              <a:rPr lang="en-GB" dirty="0" smtClean="0">
                <a:solidFill>
                  <a:srgbClr val="4B4B4B"/>
                </a:solidFill>
              </a:rPr>
              <a:t>Employer communications will be key</a:t>
            </a:r>
          </a:p>
          <a:p>
            <a:r>
              <a:rPr lang="en-GB" dirty="0" smtClean="0">
                <a:solidFill>
                  <a:srgbClr val="4B4B4B"/>
                </a:solidFill>
              </a:rPr>
              <a:t>Timescales are </a:t>
            </a:r>
            <a:r>
              <a:rPr lang="en-GB" dirty="0" smtClean="0">
                <a:solidFill>
                  <a:srgbClr val="4B4B4B"/>
                </a:solidFill>
              </a:rPr>
              <a:t>challenging</a:t>
            </a:r>
          </a:p>
          <a:p>
            <a:r>
              <a:rPr lang="en-GB" dirty="0" smtClean="0">
                <a:solidFill>
                  <a:srgbClr val="4B4B4B"/>
                </a:solidFill>
              </a:rPr>
              <a:t>Risk based contribution rates for all employers</a:t>
            </a:r>
            <a:endParaRPr lang="en-GB" dirty="0" smtClean="0">
              <a:solidFill>
                <a:srgbClr val="4B4B4B"/>
              </a:solidFill>
            </a:endParaRPr>
          </a:p>
          <a:p>
            <a:pPr marL="0" indent="0">
              <a:buNone/>
            </a:pPr>
            <a:endParaRPr lang="en-GB" dirty="0" smtClean="0">
              <a:solidFill>
                <a:srgbClr val="FF0000"/>
              </a:solidFill>
            </a:endParaRPr>
          </a:p>
        </p:txBody>
      </p:sp>
    </p:spTree>
    <p:extLst>
      <p:ext uri="{BB962C8B-B14F-4D97-AF65-F5344CB8AC3E}">
        <p14:creationId xmlns:p14="http://schemas.microsoft.com/office/powerpoint/2010/main" val="207120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2555720" y="1988800"/>
            <a:ext cx="6588280" cy="129552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baseline="0">
                <a:solidFill>
                  <a:srgbClr val="6EC040"/>
                </a:solidFill>
                <a:latin typeface="+mj-lt"/>
                <a:ea typeface="+mj-ea"/>
                <a:cs typeface="+mj-cs"/>
              </a:defRPr>
            </a:lvl1pPr>
            <a:lvl2pPr algn="l" rtl="0" eaLnBrk="1" fontAlgn="base" hangingPunct="1">
              <a:spcBef>
                <a:spcPct val="0"/>
              </a:spcBef>
              <a:spcAft>
                <a:spcPct val="0"/>
              </a:spcAft>
              <a:defRPr sz="3000" b="1">
                <a:solidFill>
                  <a:srgbClr val="3FA6CC"/>
                </a:solidFill>
                <a:latin typeface="Arial" charset="0"/>
              </a:defRPr>
            </a:lvl2pPr>
            <a:lvl3pPr algn="l" rtl="0" eaLnBrk="1" fontAlgn="base" hangingPunct="1">
              <a:spcBef>
                <a:spcPct val="0"/>
              </a:spcBef>
              <a:spcAft>
                <a:spcPct val="0"/>
              </a:spcAft>
              <a:defRPr sz="3000" b="1">
                <a:solidFill>
                  <a:srgbClr val="3FA6CC"/>
                </a:solidFill>
                <a:latin typeface="Arial" charset="0"/>
              </a:defRPr>
            </a:lvl3pPr>
            <a:lvl4pPr algn="l" rtl="0" eaLnBrk="1" fontAlgn="base" hangingPunct="1">
              <a:spcBef>
                <a:spcPct val="0"/>
              </a:spcBef>
              <a:spcAft>
                <a:spcPct val="0"/>
              </a:spcAft>
              <a:defRPr sz="3000" b="1">
                <a:solidFill>
                  <a:srgbClr val="3FA6CC"/>
                </a:solidFill>
                <a:latin typeface="Arial" charset="0"/>
              </a:defRPr>
            </a:lvl4pPr>
            <a:lvl5pPr algn="l" rtl="0" eaLnBrk="1" fontAlgn="base" hangingPunct="1">
              <a:spcBef>
                <a:spcPct val="0"/>
              </a:spcBef>
              <a:spcAft>
                <a:spcPct val="0"/>
              </a:spcAft>
              <a:defRPr sz="3000" b="1">
                <a:solidFill>
                  <a:srgbClr val="3FA6CC"/>
                </a:solidFill>
                <a:latin typeface="Arial" charset="0"/>
              </a:defRPr>
            </a:lvl5pPr>
            <a:lvl6pPr marL="457200" algn="l" rtl="0" eaLnBrk="1" fontAlgn="base" hangingPunct="1">
              <a:spcBef>
                <a:spcPct val="0"/>
              </a:spcBef>
              <a:spcAft>
                <a:spcPct val="0"/>
              </a:spcAft>
              <a:defRPr sz="3000" b="1">
                <a:solidFill>
                  <a:srgbClr val="3FA6CC"/>
                </a:solidFill>
                <a:latin typeface="Arial" charset="0"/>
              </a:defRPr>
            </a:lvl6pPr>
            <a:lvl7pPr marL="914400" algn="l" rtl="0" eaLnBrk="1" fontAlgn="base" hangingPunct="1">
              <a:spcBef>
                <a:spcPct val="0"/>
              </a:spcBef>
              <a:spcAft>
                <a:spcPct val="0"/>
              </a:spcAft>
              <a:defRPr sz="3000" b="1">
                <a:solidFill>
                  <a:srgbClr val="3FA6CC"/>
                </a:solidFill>
                <a:latin typeface="Arial" charset="0"/>
              </a:defRPr>
            </a:lvl7pPr>
            <a:lvl8pPr marL="1371600" algn="l" rtl="0" eaLnBrk="1" fontAlgn="base" hangingPunct="1">
              <a:spcBef>
                <a:spcPct val="0"/>
              </a:spcBef>
              <a:spcAft>
                <a:spcPct val="0"/>
              </a:spcAft>
              <a:defRPr sz="3000" b="1">
                <a:solidFill>
                  <a:srgbClr val="3FA6CC"/>
                </a:solidFill>
                <a:latin typeface="Arial" charset="0"/>
              </a:defRPr>
            </a:lvl8pPr>
            <a:lvl9pPr marL="1828800" algn="l" rtl="0" eaLnBrk="1" fontAlgn="base" hangingPunct="1">
              <a:spcBef>
                <a:spcPct val="0"/>
              </a:spcBef>
              <a:spcAft>
                <a:spcPct val="0"/>
              </a:spcAft>
              <a:defRPr sz="3000" b="1">
                <a:solidFill>
                  <a:srgbClr val="3FA6CC"/>
                </a:solidFill>
                <a:latin typeface="Arial" charset="0"/>
              </a:defRPr>
            </a:lvl9pPr>
          </a:lstStyle>
          <a:p>
            <a:endParaRPr lang="en-GB" kern="0" dirty="0"/>
          </a:p>
        </p:txBody>
      </p:sp>
      <p:sp>
        <p:nvSpPr>
          <p:cNvPr id="2" name="Title 1"/>
          <p:cNvSpPr>
            <a:spLocks noGrp="1"/>
          </p:cNvSpPr>
          <p:nvPr>
            <p:ph type="ctrTitle"/>
          </p:nvPr>
        </p:nvSpPr>
        <p:spPr/>
        <p:txBody>
          <a:bodyPr/>
          <a:lstStyle/>
          <a:p>
            <a:r>
              <a:rPr lang="en-GB" dirty="0" smtClean="0"/>
              <a:t>Intro to the valuation </a:t>
            </a:r>
            <a:endParaRPr lang="en-GB" dirty="0"/>
          </a:p>
        </p:txBody>
      </p:sp>
    </p:spTree>
    <p:extLst>
      <p:ext uri="{BB962C8B-B14F-4D97-AF65-F5344CB8AC3E}">
        <p14:creationId xmlns:p14="http://schemas.microsoft.com/office/powerpoint/2010/main" val="304430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102813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a:off x="2627313" y="3861048"/>
            <a:ext cx="6049143" cy="1295524"/>
          </a:xfrm>
        </p:spPr>
        <p:txBody>
          <a:bodyPr/>
          <a:lstStyle/>
          <a:p>
            <a:r>
              <a:rPr lang="en-GB" dirty="0" smtClean="0"/>
              <a:t>Appendix</a:t>
            </a:r>
            <a:endParaRPr lang="en-GB" dirty="0"/>
          </a:p>
        </p:txBody>
      </p:sp>
    </p:spTree>
    <p:extLst>
      <p:ext uri="{BB962C8B-B14F-4D97-AF65-F5344CB8AC3E}">
        <p14:creationId xmlns:p14="http://schemas.microsoft.com/office/powerpoint/2010/main" val="4202949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9238" y="404813"/>
            <a:ext cx="8537575" cy="971550"/>
          </a:xfrm>
        </p:spPr>
        <p:txBody>
          <a:bodyPr/>
          <a:lstStyle/>
          <a:p>
            <a:r>
              <a:rPr lang="en-GB" sz="2600" dirty="0" smtClean="0"/>
              <a:t>Discount rate: assumed future investment return</a:t>
            </a:r>
          </a:p>
        </p:txBody>
      </p:sp>
      <p:grpSp>
        <p:nvGrpSpPr>
          <p:cNvPr id="2" name="Group 3"/>
          <p:cNvGrpSpPr>
            <a:grpSpLocks/>
          </p:cNvGrpSpPr>
          <p:nvPr/>
        </p:nvGrpSpPr>
        <p:grpSpPr bwMode="auto">
          <a:xfrm>
            <a:off x="539750" y="2060575"/>
            <a:ext cx="7450138" cy="4297363"/>
            <a:chOff x="539750" y="2060575"/>
            <a:chExt cx="7449947" cy="4297363"/>
          </a:xfrm>
        </p:grpSpPr>
        <p:sp>
          <p:nvSpPr>
            <p:cNvPr id="12292" name="Text Box 9"/>
            <p:cNvSpPr txBox="1">
              <a:spLocks noChangeArrowheads="1"/>
            </p:cNvSpPr>
            <p:nvPr/>
          </p:nvSpPr>
          <p:spPr bwMode="auto">
            <a:xfrm>
              <a:off x="2411413" y="3068638"/>
              <a:ext cx="1354137" cy="457200"/>
            </a:xfrm>
            <a:prstGeom prst="rect">
              <a:avLst/>
            </a:prstGeom>
            <a:noFill/>
            <a:ln w="9525" algn="ctr">
              <a:noFill/>
              <a:miter lim="800000"/>
              <a:headEnd/>
              <a:tailEnd/>
            </a:ln>
          </p:spPr>
          <p:txBody>
            <a:bodyPr wrap="none">
              <a:spAutoFit/>
            </a:bodyPr>
            <a:lstStyle/>
            <a:p>
              <a:pPr algn="ctr" eaLnBrk="0" hangingPunct="0"/>
              <a:r>
                <a:rPr lang="en-GB" sz="2400" dirty="0">
                  <a:solidFill>
                    <a:srgbClr val="646464"/>
                  </a:solidFill>
                </a:rPr>
                <a:t>Gilt yield</a:t>
              </a:r>
            </a:p>
          </p:txBody>
        </p:sp>
        <p:sp>
          <p:nvSpPr>
            <p:cNvPr id="12293" name="Text Box 10"/>
            <p:cNvSpPr txBox="1">
              <a:spLocks noChangeArrowheads="1"/>
            </p:cNvSpPr>
            <p:nvPr/>
          </p:nvSpPr>
          <p:spPr bwMode="auto">
            <a:xfrm>
              <a:off x="5580063" y="2852738"/>
              <a:ext cx="2409634" cy="461665"/>
            </a:xfrm>
            <a:prstGeom prst="rect">
              <a:avLst/>
            </a:prstGeom>
            <a:noFill/>
            <a:ln w="9525" algn="ctr">
              <a:noFill/>
              <a:miter lim="800000"/>
              <a:headEnd/>
              <a:tailEnd/>
            </a:ln>
          </p:spPr>
          <p:txBody>
            <a:bodyPr wrap="none">
              <a:spAutoFit/>
            </a:bodyPr>
            <a:lstStyle/>
            <a:p>
              <a:pPr algn="ctr" eaLnBrk="0" hangingPunct="0"/>
              <a:r>
                <a:rPr lang="en-GB" sz="2400" dirty="0">
                  <a:solidFill>
                    <a:srgbClr val="646464"/>
                  </a:solidFill>
                </a:rPr>
                <a:t>Outperformance</a:t>
              </a:r>
            </a:p>
          </p:txBody>
        </p:sp>
        <p:sp>
          <p:nvSpPr>
            <p:cNvPr id="12294" name="Text Box 12"/>
            <p:cNvSpPr txBox="1">
              <a:spLocks noChangeArrowheads="1"/>
            </p:cNvSpPr>
            <p:nvPr/>
          </p:nvSpPr>
          <p:spPr bwMode="auto">
            <a:xfrm>
              <a:off x="611188" y="6021388"/>
              <a:ext cx="6581775" cy="336550"/>
            </a:xfrm>
            <a:prstGeom prst="rect">
              <a:avLst/>
            </a:prstGeom>
            <a:noFill/>
            <a:ln w="9525">
              <a:noFill/>
              <a:miter lim="800000"/>
              <a:headEnd/>
              <a:tailEnd/>
            </a:ln>
          </p:spPr>
          <p:txBody>
            <a:bodyPr wrap="none">
              <a:spAutoFit/>
            </a:bodyPr>
            <a:lstStyle/>
            <a:p>
              <a:pPr eaLnBrk="0" hangingPunct="0"/>
              <a:r>
                <a:rPr lang="en-GB" sz="1600" dirty="0">
                  <a:solidFill>
                    <a:srgbClr val="646464"/>
                  </a:solidFill>
                </a:rPr>
                <a:t>Discount rate = bond yield plus allowance for expected outperformance</a:t>
              </a:r>
            </a:p>
          </p:txBody>
        </p:sp>
        <p:sp>
          <p:nvSpPr>
            <p:cNvPr id="12295" name="Line 13"/>
            <p:cNvSpPr>
              <a:spLocks noChangeShapeType="1"/>
            </p:cNvSpPr>
            <p:nvPr/>
          </p:nvSpPr>
          <p:spPr bwMode="auto">
            <a:xfrm>
              <a:off x="539750" y="2636838"/>
              <a:ext cx="7416800" cy="0"/>
            </a:xfrm>
            <a:prstGeom prst="line">
              <a:avLst/>
            </a:prstGeom>
            <a:noFill/>
            <a:ln w="57150">
              <a:solidFill>
                <a:schemeClr val="tx1"/>
              </a:solidFill>
              <a:round/>
              <a:headEnd type="triangle" w="med" len="med"/>
              <a:tailEnd type="triangle" w="med" len="med"/>
            </a:ln>
          </p:spPr>
          <p:txBody>
            <a:bodyPr/>
            <a:lstStyle/>
            <a:p>
              <a:endParaRPr lang="en-GB" dirty="0"/>
            </a:p>
          </p:txBody>
        </p:sp>
        <p:sp>
          <p:nvSpPr>
            <p:cNvPr id="12296" name="Text Box 14"/>
            <p:cNvSpPr txBox="1">
              <a:spLocks noChangeArrowheads="1"/>
            </p:cNvSpPr>
            <p:nvPr/>
          </p:nvSpPr>
          <p:spPr bwMode="auto">
            <a:xfrm>
              <a:off x="2771775" y="2060575"/>
              <a:ext cx="3050757" cy="461665"/>
            </a:xfrm>
            <a:prstGeom prst="rect">
              <a:avLst/>
            </a:prstGeom>
            <a:noFill/>
            <a:ln w="9525">
              <a:noFill/>
              <a:miter lim="800000"/>
              <a:headEnd/>
              <a:tailEnd/>
            </a:ln>
          </p:spPr>
          <p:txBody>
            <a:bodyPr wrap="none">
              <a:spAutoFit/>
            </a:bodyPr>
            <a:lstStyle/>
            <a:p>
              <a:pPr eaLnBrk="0" hangingPunct="0"/>
              <a:r>
                <a:rPr lang="en-GB" sz="2400" dirty="0"/>
                <a:t>Discount rate = </a:t>
              </a:r>
              <a:r>
                <a:rPr lang="en-GB" sz="2400" dirty="0" smtClean="0"/>
                <a:t>4.6%</a:t>
              </a:r>
              <a:endParaRPr lang="en-GB" sz="2400" dirty="0"/>
            </a:p>
          </p:txBody>
        </p:sp>
        <p:sp>
          <p:nvSpPr>
            <p:cNvPr id="12297" name="Line 15"/>
            <p:cNvSpPr>
              <a:spLocks noChangeShapeType="1"/>
            </p:cNvSpPr>
            <p:nvPr/>
          </p:nvSpPr>
          <p:spPr bwMode="auto">
            <a:xfrm>
              <a:off x="539750" y="2636838"/>
              <a:ext cx="0" cy="1152525"/>
            </a:xfrm>
            <a:prstGeom prst="line">
              <a:avLst/>
            </a:prstGeom>
            <a:noFill/>
            <a:ln w="9525">
              <a:solidFill>
                <a:schemeClr val="tx1"/>
              </a:solidFill>
              <a:prstDash val="dash"/>
              <a:round/>
              <a:headEnd/>
              <a:tailEnd/>
            </a:ln>
          </p:spPr>
          <p:txBody>
            <a:bodyPr/>
            <a:lstStyle/>
            <a:p>
              <a:endParaRPr lang="en-GB" dirty="0"/>
            </a:p>
          </p:txBody>
        </p:sp>
        <p:grpSp>
          <p:nvGrpSpPr>
            <p:cNvPr id="3" name="Group 17"/>
            <p:cNvGrpSpPr>
              <a:grpSpLocks/>
            </p:cNvGrpSpPr>
            <p:nvPr/>
          </p:nvGrpSpPr>
          <p:grpSpPr bwMode="auto">
            <a:xfrm>
              <a:off x="539750" y="3716338"/>
              <a:ext cx="7416801" cy="641350"/>
              <a:chOff x="431" y="1661"/>
              <a:chExt cx="3764" cy="454"/>
            </a:xfrm>
          </p:grpSpPr>
          <p:sp>
            <p:nvSpPr>
              <p:cNvPr id="12299" name="Rectangle 18"/>
              <p:cNvSpPr>
                <a:spLocks noChangeArrowheads="1"/>
              </p:cNvSpPr>
              <p:nvPr/>
            </p:nvSpPr>
            <p:spPr bwMode="auto">
              <a:xfrm>
                <a:off x="431" y="1661"/>
                <a:ext cx="2540" cy="454"/>
              </a:xfrm>
              <a:prstGeom prst="rect">
                <a:avLst/>
              </a:prstGeom>
              <a:solidFill>
                <a:schemeClr val="accent1"/>
              </a:solidFill>
              <a:ln w="9525" algn="ctr">
                <a:solidFill>
                  <a:srgbClr val="FFFFFF"/>
                </a:solidFill>
                <a:miter lim="800000"/>
                <a:headEnd/>
                <a:tailEnd/>
              </a:ln>
            </p:spPr>
            <p:txBody>
              <a:bodyPr wrap="none" anchor="ctr"/>
              <a:lstStyle/>
              <a:p>
                <a:pPr algn="ctr" eaLnBrk="0" hangingPunct="0"/>
                <a:r>
                  <a:rPr lang="en-GB" sz="2000" dirty="0" smtClean="0">
                    <a:solidFill>
                      <a:srgbClr val="FFFFFF"/>
                    </a:solidFill>
                  </a:rPr>
                  <a:t>3.0%</a:t>
                </a:r>
                <a:endParaRPr lang="en-GB" sz="2000" dirty="0">
                  <a:solidFill>
                    <a:srgbClr val="FFFFFF"/>
                  </a:solidFill>
                </a:endParaRPr>
              </a:p>
            </p:txBody>
          </p:sp>
          <p:sp>
            <p:nvSpPr>
              <p:cNvPr id="12300" name="Rectangle 20"/>
              <p:cNvSpPr>
                <a:spLocks noChangeArrowheads="1"/>
              </p:cNvSpPr>
              <p:nvPr/>
            </p:nvSpPr>
            <p:spPr bwMode="auto">
              <a:xfrm>
                <a:off x="2949" y="1661"/>
                <a:ext cx="1246" cy="454"/>
              </a:xfrm>
              <a:prstGeom prst="rect">
                <a:avLst/>
              </a:prstGeom>
              <a:solidFill>
                <a:schemeClr val="accent2"/>
              </a:solidFill>
              <a:ln w="9525" algn="ctr">
                <a:solidFill>
                  <a:srgbClr val="FFFFFF"/>
                </a:solidFill>
                <a:miter lim="800000"/>
                <a:headEnd/>
                <a:tailEnd/>
              </a:ln>
            </p:spPr>
            <p:txBody>
              <a:bodyPr wrap="none" anchor="ctr"/>
              <a:lstStyle/>
              <a:p>
                <a:pPr algn="ctr" eaLnBrk="0" hangingPunct="0"/>
                <a:r>
                  <a:rPr lang="en-GB" sz="2000" dirty="0" smtClean="0">
                    <a:solidFill>
                      <a:srgbClr val="FFFFFF"/>
                    </a:solidFill>
                  </a:rPr>
                  <a:t>1.55%</a:t>
                </a:r>
                <a:endParaRPr lang="en-GB" sz="2000" dirty="0">
                  <a:solidFill>
                    <a:srgbClr val="FFFFFF"/>
                  </a:solidFill>
                </a:endParaRPr>
              </a:p>
            </p:txBody>
          </p:sp>
        </p:grpSp>
      </p:grpSp>
      <p:sp>
        <p:nvSpPr>
          <p:cNvPr id="13" name="Rectangle 5"/>
          <p:cNvSpPr txBox="1">
            <a:spLocks noChangeArrowheads="1"/>
          </p:cNvSpPr>
          <p:nvPr/>
        </p:nvSpPr>
        <p:spPr>
          <a:xfrm>
            <a:off x="539552" y="4725144"/>
            <a:ext cx="8229600" cy="1224136"/>
          </a:xfrm>
          <a:prstGeom prst="rect">
            <a:avLst/>
          </a:prstGeom>
        </p:spPr>
        <p:txBody>
          <a:bodyPr/>
          <a:lstStyle/>
          <a:p>
            <a:pPr marL="342900" marR="0" lvl="0" indent="-342900" algn="l" defTabSz="914400" rtl="0" eaLnBrk="1" fontAlgn="base" latinLnBrk="0" hangingPunct="1">
              <a:lnSpc>
                <a:spcPct val="100000"/>
              </a:lnSpc>
              <a:spcBef>
                <a:spcPct val="20000"/>
              </a:spcBef>
              <a:spcAft>
                <a:spcPct val="20000"/>
              </a:spcAft>
              <a:buClr>
                <a:srgbClr val="6EC040"/>
              </a:buClr>
              <a:buSzTx/>
              <a:buFontTx/>
              <a:buBlip>
                <a:blip r:embed="rId3"/>
              </a:buBlip>
              <a:tabLst/>
              <a:defRPr/>
            </a:pPr>
            <a:r>
              <a:rPr kumimoji="0" lang="en-GB" sz="2400" b="0" i="0" u="none" strike="noStrike" kern="0" cap="none" spc="0" normalizeH="0" baseline="0" noProof="0" dirty="0" smtClean="0">
                <a:ln>
                  <a:noFill/>
                </a:ln>
                <a:solidFill>
                  <a:srgbClr val="646464"/>
                </a:solidFill>
                <a:effectLst/>
                <a:uLnTx/>
                <a:uFillTx/>
                <a:latin typeface="+mn-lt"/>
                <a:ea typeface="+mn-ea"/>
                <a:cs typeface="+mn-cs"/>
              </a:rPr>
              <a:t>Set the target assets wisely </a:t>
            </a:r>
          </a:p>
          <a:p>
            <a:pPr marL="342900" marR="0" lvl="0" indent="-342900" algn="l" defTabSz="914400" rtl="0" eaLnBrk="1" fontAlgn="base" latinLnBrk="0" hangingPunct="1">
              <a:lnSpc>
                <a:spcPct val="100000"/>
              </a:lnSpc>
              <a:spcBef>
                <a:spcPct val="20000"/>
              </a:spcBef>
              <a:spcAft>
                <a:spcPct val="20000"/>
              </a:spcAft>
              <a:buClr>
                <a:srgbClr val="6EC040"/>
              </a:buClr>
              <a:buSzTx/>
              <a:buFontTx/>
              <a:buBlip>
                <a:blip r:embed="rId3"/>
              </a:buBlip>
              <a:tabLst/>
              <a:defRPr/>
            </a:pPr>
            <a:r>
              <a:rPr lang="en-GB" sz="2400" kern="0" dirty="0" smtClean="0">
                <a:solidFill>
                  <a:srgbClr val="646464"/>
                </a:solidFill>
                <a:latin typeface="+mn-lt"/>
              </a:rPr>
              <a:t>Also the interest rate for any deficit </a:t>
            </a:r>
            <a:endParaRPr kumimoji="0" lang="en-GB" sz="2400" b="0" i="0" u="none" strike="noStrike" kern="0" cap="none" spc="0" normalizeH="0" baseline="0" noProof="0" dirty="0" smtClean="0">
              <a:ln>
                <a:noFill/>
              </a:ln>
              <a:solidFill>
                <a:srgbClr val="646464"/>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20000"/>
              </a:spcAft>
              <a:buClr>
                <a:srgbClr val="6EC040"/>
              </a:buClr>
              <a:buSzTx/>
              <a:buFontTx/>
              <a:buBlip>
                <a:blip r:embed="rId3"/>
              </a:buBlip>
              <a:tabLst/>
              <a:defRPr/>
            </a:pPr>
            <a:endParaRPr kumimoji="0" lang="en-GB" sz="2800" b="0" i="0" u="none" strike="noStrike" kern="0" cap="none" spc="0" normalizeH="0" baseline="0" noProof="0" dirty="0" smtClean="0">
              <a:ln>
                <a:noFill/>
              </a:ln>
              <a:solidFill>
                <a:srgbClr val="646464"/>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20000"/>
              </a:spcAft>
              <a:buClr>
                <a:srgbClr val="6EC040"/>
              </a:buClr>
              <a:buSzTx/>
              <a:buFontTx/>
              <a:buBlip>
                <a:blip r:embed="rId3"/>
              </a:buBlip>
              <a:tabLst/>
              <a:defRPr/>
            </a:pPr>
            <a:endParaRPr kumimoji="0" lang="en-GB" sz="2800" b="0" i="0" u="none" strike="noStrike" kern="0" cap="none" spc="0" normalizeH="0" baseline="0" noProof="0" dirty="0">
              <a:ln>
                <a:noFill/>
              </a:ln>
              <a:solidFill>
                <a:srgbClr val="646464"/>
              </a:solidFill>
              <a:effectLst/>
              <a:uLnTx/>
              <a:uFillTx/>
              <a:latin typeface="+mn-lt"/>
              <a:ea typeface="+mn-ea"/>
              <a:cs typeface="+mn-cs"/>
            </a:endParaRPr>
          </a:p>
        </p:txBody>
      </p:sp>
    </p:spTree>
    <p:extLst>
      <p:ext uri="{BB962C8B-B14F-4D97-AF65-F5344CB8AC3E}">
        <p14:creationId xmlns:p14="http://schemas.microsoft.com/office/powerpoint/2010/main" val="2134267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9238" y="404813"/>
            <a:ext cx="8537575" cy="971550"/>
          </a:xfrm>
        </p:spPr>
        <p:txBody>
          <a:bodyPr/>
          <a:lstStyle/>
          <a:p>
            <a:r>
              <a:rPr lang="en-GB" sz="2600" dirty="0" smtClean="0"/>
              <a:t>Value today of £100 in 10 years time</a:t>
            </a:r>
          </a:p>
        </p:txBody>
      </p:sp>
      <p:sp>
        <p:nvSpPr>
          <p:cNvPr id="15" name="Text Box 30"/>
          <p:cNvSpPr txBox="1">
            <a:spLocks noChangeArrowheads="1"/>
          </p:cNvSpPr>
          <p:nvPr/>
        </p:nvSpPr>
        <p:spPr bwMode="auto">
          <a:xfrm>
            <a:off x="787421" y="5445224"/>
            <a:ext cx="7742825" cy="954107"/>
          </a:xfrm>
          <a:prstGeom prst="rect">
            <a:avLst/>
          </a:prstGeom>
          <a:noFill/>
          <a:ln w="9525">
            <a:noFill/>
            <a:miter lim="800000"/>
            <a:headEnd/>
            <a:tailEnd/>
          </a:ln>
        </p:spPr>
        <p:txBody>
          <a:bodyPr wrap="none">
            <a:spAutoFit/>
          </a:bodyPr>
          <a:lstStyle/>
          <a:p>
            <a:pPr algn="ctr" eaLnBrk="0" hangingPunct="0"/>
            <a:r>
              <a:rPr lang="en-GB" sz="2800" dirty="0">
                <a:solidFill>
                  <a:srgbClr val="F06A00"/>
                </a:solidFill>
              </a:rPr>
              <a:t>Higher inflation, lower future investment return, </a:t>
            </a:r>
          </a:p>
          <a:p>
            <a:pPr algn="ctr" eaLnBrk="0" hangingPunct="0"/>
            <a:r>
              <a:rPr lang="en-GB" sz="2800" dirty="0">
                <a:solidFill>
                  <a:srgbClr val="F06A00"/>
                </a:solidFill>
              </a:rPr>
              <a:t>need more cash today</a:t>
            </a:r>
          </a:p>
        </p:txBody>
      </p:sp>
      <p:graphicFrame>
        <p:nvGraphicFramePr>
          <p:cNvPr id="16" name="Table 15"/>
          <p:cNvGraphicFramePr>
            <a:graphicFrameLocks noGrp="1"/>
          </p:cNvGraphicFramePr>
          <p:nvPr/>
        </p:nvGraphicFramePr>
        <p:xfrm>
          <a:off x="611560" y="1844824"/>
          <a:ext cx="7920880" cy="2911776"/>
        </p:xfrm>
        <a:graphic>
          <a:graphicData uri="http://schemas.openxmlformats.org/drawingml/2006/table">
            <a:tbl>
              <a:tblPr firstRow="1" bandRow="1">
                <a:tableStyleId>{5C22544A-7EE6-4342-B048-85BDC9FD1C3A}</a:tableStyleId>
              </a:tblPr>
              <a:tblGrid>
                <a:gridCol w="1980220"/>
                <a:gridCol w="1980220"/>
                <a:gridCol w="1980220"/>
                <a:gridCol w="1980220"/>
              </a:tblGrid>
              <a:tr h="257726">
                <a:tc>
                  <a:txBody>
                    <a:bodyPr/>
                    <a:lstStyle/>
                    <a:p>
                      <a:r>
                        <a:rPr lang="en-GB" dirty="0" smtClean="0"/>
                        <a:t>Future Inflation</a:t>
                      </a:r>
                      <a:endParaRPr lang="en-GB" dirty="0"/>
                    </a:p>
                  </a:txBody>
                  <a:tcPr/>
                </a:tc>
                <a:tc>
                  <a:txBody>
                    <a:bodyPr/>
                    <a:lstStyle/>
                    <a:p>
                      <a:pPr algn="ctr"/>
                      <a:r>
                        <a:rPr lang="en-GB" dirty="0" smtClean="0"/>
                        <a:t>In 10 years £100 grows to</a:t>
                      </a:r>
                      <a:endParaRPr lang="en-GB" dirty="0"/>
                    </a:p>
                  </a:txBody>
                  <a:tcPr/>
                </a:tc>
                <a:tc>
                  <a:txBody>
                    <a:bodyPr/>
                    <a:lstStyle/>
                    <a:p>
                      <a:pPr algn="ctr"/>
                      <a:r>
                        <a:rPr lang="en-GB" dirty="0" smtClean="0"/>
                        <a:t>Assumed future investment</a:t>
                      </a:r>
                      <a:r>
                        <a:rPr lang="en-GB" baseline="0" dirty="0" smtClean="0"/>
                        <a:t> return</a:t>
                      </a:r>
                      <a:endParaRPr lang="en-GB" dirty="0"/>
                    </a:p>
                  </a:txBody>
                  <a:tcPr/>
                </a:tc>
                <a:tc>
                  <a:txBody>
                    <a:bodyPr/>
                    <a:lstStyle/>
                    <a:p>
                      <a:pPr algn="ctr"/>
                      <a:r>
                        <a:rPr lang="en-GB" dirty="0" smtClean="0"/>
                        <a:t>How much cash do I need today</a:t>
                      </a:r>
                      <a:endParaRPr lang="en-GB" dirty="0"/>
                    </a:p>
                  </a:txBody>
                  <a:tcPr/>
                </a:tc>
              </a:tr>
              <a:tr h="665792">
                <a:tc>
                  <a:txBody>
                    <a:bodyPr/>
                    <a:lstStyle/>
                    <a:p>
                      <a:pPr marL="0" algn="ctr" defTabSz="914400" rtl="0" eaLnBrk="1" latinLnBrk="0" hangingPunct="1"/>
                      <a:r>
                        <a:rPr lang="en-GB" sz="2200" b="0" kern="1200" dirty="0" smtClean="0">
                          <a:solidFill>
                            <a:schemeClr val="dk1"/>
                          </a:solidFill>
                          <a:latin typeface="+mn-lt"/>
                          <a:ea typeface="+mn-ea"/>
                          <a:cs typeface="+mn-cs"/>
                        </a:rPr>
                        <a:t>Zero</a:t>
                      </a:r>
                      <a:endParaRPr lang="en-GB" sz="2200" b="0" kern="1200" dirty="0">
                        <a:solidFill>
                          <a:schemeClr val="dk1"/>
                        </a:solidFill>
                        <a:latin typeface="+mn-lt"/>
                        <a:ea typeface="+mn-ea"/>
                        <a:cs typeface="+mn-cs"/>
                      </a:endParaRPr>
                    </a:p>
                  </a:txBody>
                  <a:tcPr/>
                </a:tc>
                <a:tc>
                  <a:txBody>
                    <a:bodyPr/>
                    <a:lstStyle/>
                    <a:p>
                      <a:pPr algn="ctr"/>
                      <a:r>
                        <a:rPr lang="en-GB" sz="2200" b="0" dirty="0" smtClean="0"/>
                        <a:t>£100</a:t>
                      </a:r>
                      <a:endParaRPr lang="en-GB" sz="2200" b="0" dirty="0"/>
                    </a:p>
                  </a:txBody>
                  <a:tcPr/>
                </a:tc>
                <a:tc>
                  <a:txBody>
                    <a:bodyPr/>
                    <a:lstStyle/>
                    <a:p>
                      <a:pPr algn="ctr"/>
                      <a:r>
                        <a:rPr lang="en-GB" sz="2200" b="0" dirty="0" smtClean="0">
                          <a:sym typeface="Wingdings"/>
                        </a:rPr>
                        <a:t>7%</a:t>
                      </a:r>
                      <a:endParaRPr lang="en-GB" sz="22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ym typeface="Wingdings"/>
                        </a:rPr>
                        <a:t>£48</a:t>
                      </a:r>
                      <a:endParaRPr lang="en-GB" sz="2200" b="0" dirty="0" smtClean="0"/>
                    </a:p>
                  </a:txBody>
                  <a:tcPr/>
                </a:tc>
              </a:tr>
              <a:tr h="665792">
                <a:tc>
                  <a:txBody>
                    <a:bodyPr/>
                    <a:lstStyle/>
                    <a:p>
                      <a:pPr marL="0" algn="ctr" defTabSz="914400" rtl="0" eaLnBrk="1" latinLnBrk="0" hangingPunct="1"/>
                      <a:r>
                        <a:rPr lang="en-GB" sz="2200" b="0" kern="1200" dirty="0" smtClean="0">
                          <a:solidFill>
                            <a:schemeClr val="dk1"/>
                          </a:solidFill>
                          <a:latin typeface="+mn-lt"/>
                          <a:ea typeface="+mn-ea"/>
                          <a:cs typeface="+mn-cs"/>
                        </a:rPr>
                        <a:t>3%</a:t>
                      </a:r>
                      <a:endParaRPr lang="en-GB" sz="2200" b="0" kern="1200" dirty="0">
                        <a:solidFill>
                          <a:schemeClr val="dk1"/>
                        </a:solidFill>
                        <a:latin typeface="+mn-lt"/>
                        <a:ea typeface="+mn-ea"/>
                        <a:cs typeface="+mn-cs"/>
                      </a:endParaRPr>
                    </a:p>
                  </a:txBody>
                  <a:tcPr/>
                </a:tc>
                <a:tc>
                  <a:txBody>
                    <a:bodyPr/>
                    <a:lstStyle/>
                    <a:p>
                      <a:pPr algn="ctr"/>
                      <a:r>
                        <a:rPr lang="en-GB" sz="2200" b="0" dirty="0" smtClean="0"/>
                        <a:t>£134</a:t>
                      </a:r>
                      <a:endParaRPr lang="en-GB" sz="22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ym typeface="Wingdings"/>
                        </a:rPr>
                        <a:t>7%</a:t>
                      </a:r>
                      <a:endParaRPr lang="en-GB" sz="22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ym typeface="Wingdings"/>
                        </a:rPr>
                        <a:t>£65</a:t>
                      </a:r>
                      <a:endParaRPr lang="en-GB" sz="2200" b="0" dirty="0" smtClean="0"/>
                    </a:p>
                  </a:txBody>
                  <a:tcPr/>
                </a:tc>
              </a:tr>
              <a:tr h="665792">
                <a:tc>
                  <a:txBody>
                    <a:bodyPr/>
                    <a:lstStyle/>
                    <a:p>
                      <a:pPr marL="0" algn="ctr" defTabSz="914400" rtl="0" eaLnBrk="1" latinLnBrk="0" hangingPunct="1"/>
                      <a:r>
                        <a:rPr lang="en-GB" sz="2200" b="0" kern="1200" dirty="0" smtClean="0">
                          <a:solidFill>
                            <a:schemeClr val="dk1"/>
                          </a:solidFill>
                          <a:latin typeface="+mn-lt"/>
                          <a:ea typeface="+mn-ea"/>
                          <a:cs typeface="+mn-cs"/>
                        </a:rPr>
                        <a:t>3%</a:t>
                      </a:r>
                      <a:endParaRPr lang="en-GB" sz="2200" b="0" kern="1200" dirty="0">
                        <a:solidFill>
                          <a:schemeClr val="dk1"/>
                        </a:solidFill>
                        <a:latin typeface="+mn-lt"/>
                        <a:ea typeface="+mn-ea"/>
                        <a:cs typeface="+mn-cs"/>
                      </a:endParaRPr>
                    </a:p>
                  </a:txBody>
                  <a:tcPr/>
                </a:tc>
                <a:tc>
                  <a:txBody>
                    <a:bodyPr/>
                    <a:lstStyle/>
                    <a:p>
                      <a:pPr algn="ctr"/>
                      <a:r>
                        <a:rPr lang="en-GB" sz="2200" b="0" dirty="0" smtClean="0"/>
                        <a:t>£134</a:t>
                      </a:r>
                      <a:endParaRPr lang="en-GB" sz="22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ym typeface="Wingdings"/>
                        </a:rPr>
                        <a:t>5%</a:t>
                      </a:r>
                      <a:endParaRPr lang="en-GB" sz="22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ym typeface="Wingdings"/>
                        </a:rPr>
                        <a:t>£80</a:t>
                      </a:r>
                      <a:endParaRPr lang="en-GB" sz="2200" b="0" dirty="0" smtClean="0"/>
                    </a:p>
                  </a:txBody>
                  <a:tcPr/>
                </a:tc>
              </a:tr>
            </a:tbl>
          </a:graphicData>
        </a:graphic>
      </p:graphicFrame>
    </p:spTree>
    <p:extLst>
      <p:ext uri="{BB962C8B-B14F-4D97-AF65-F5344CB8AC3E}">
        <p14:creationId xmlns:p14="http://schemas.microsoft.com/office/powerpoint/2010/main" val="1385040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2600" dirty="0" smtClean="0"/>
              <a:t>Value of Pension Fund Liabilities: </a:t>
            </a:r>
            <a:br>
              <a:rPr lang="en-GB" sz="2600" dirty="0" smtClean="0"/>
            </a:br>
            <a:r>
              <a:rPr lang="en-GB" sz="2600" dirty="0" smtClean="0"/>
              <a:t>How much money do I need today?</a:t>
            </a:r>
          </a:p>
        </p:txBody>
      </p:sp>
      <p:grpSp>
        <p:nvGrpSpPr>
          <p:cNvPr id="2" name="Group 3"/>
          <p:cNvGrpSpPr>
            <a:grpSpLocks/>
          </p:cNvGrpSpPr>
          <p:nvPr/>
        </p:nvGrpSpPr>
        <p:grpSpPr bwMode="auto">
          <a:xfrm>
            <a:off x="611188" y="1484313"/>
            <a:ext cx="7777162" cy="4988857"/>
            <a:chOff x="611188" y="1484313"/>
            <a:chExt cx="7777162" cy="4988857"/>
          </a:xfrm>
        </p:grpSpPr>
        <p:sp>
          <p:nvSpPr>
            <p:cNvPr id="14340" name="Rectangle 3"/>
            <p:cNvSpPr>
              <a:spLocks noChangeArrowheads="1"/>
            </p:cNvSpPr>
            <p:nvPr/>
          </p:nvSpPr>
          <p:spPr bwMode="auto">
            <a:xfrm>
              <a:off x="827088" y="2205038"/>
              <a:ext cx="6337300" cy="647700"/>
            </a:xfrm>
            <a:prstGeom prst="rect">
              <a:avLst/>
            </a:prstGeom>
            <a:solidFill>
              <a:schemeClr val="accent1"/>
            </a:solidFill>
            <a:ln w="9525" algn="ctr">
              <a:noFill/>
              <a:miter lim="800000"/>
              <a:headEnd/>
              <a:tailEnd/>
            </a:ln>
          </p:spPr>
          <p:txBody>
            <a:bodyPr wrap="none" anchor="ctr"/>
            <a:lstStyle/>
            <a:p>
              <a:pPr algn="ctr" eaLnBrk="0" hangingPunct="0"/>
              <a:r>
                <a:rPr lang="en-GB" dirty="0">
                  <a:solidFill>
                    <a:srgbClr val="FFFFFF"/>
                  </a:solidFill>
                </a:rPr>
                <a:t>£1,000 p.a.</a:t>
              </a:r>
            </a:p>
          </p:txBody>
        </p:sp>
        <p:sp>
          <p:nvSpPr>
            <p:cNvPr id="14341" name="Text Box 4"/>
            <p:cNvSpPr txBox="1">
              <a:spLocks noChangeArrowheads="1"/>
            </p:cNvSpPr>
            <p:nvPr/>
          </p:nvSpPr>
          <p:spPr bwMode="auto">
            <a:xfrm>
              <a:off x="611188" y="2852738"/>
              <a:ext cx="581025" cy="519112"/>
            </a:xfrm>
            <a:prstGeom prst="rect">
              <a:avLst/>
            </a:prstGeom>
            <a:noFill/>
            <a:ln w="9525" algn="ctr">
              <a:noFill/>
              <a:miter lim="800000"/>
              <a:headEnd/>
              <a:tailEnd/>
            </a:ln>
          </p:spPr>
          <p:txBody>
            <a:bodyPr wrap="none">
              <a:spAutoFit/>
            </a:bodyPr>
            <a:lstStyle/>
            <a:p>
              <a:pPr eaLnBrk="0" hangingPunct="0"/>
              <a:r>
                <a:rPr lang="en-GB" dirty="0"/>
                <a:t>60</a:t>
              </a:r>
            </a:p>
          </p:txBody>
        </p:sp>
        <p:sp>
          <p:nvSpPr>
            <p:cNvPr id="14342" name="Text Box 5"/>
            <p:cNvSpPr txBox="1">
              <a:spLocks noChangeArrowheads="1"/>
            </p:cNvSpPr>
            <p:nvPr/>
          </p:nvSpPr>
          <p:spPr bwMode="auto">
            <a:xfrm>
              <a:off x="6877050" y="2852738"/>
              <a:ext cx="581025" cy="519112"/>
            </a:xfrm>
            <a:prstGeom prst="rect">
              <a:avLst/>
            </a:prstGeom>
            <a:noFill/>
            <a:ln w="9525" algn="ctr">
              <a:noFill/>
              <a:miter lim="800000"/>
              <a:headEnd/>
              <a:tailEnd/>
            </a:ln>
          </p:spPr>
          <p:txBody>
            <a:bodyPr wrap="none">
              <a:spAutoFit/>
            </a:bodyPr>
            <a:lstStyle/>
            <a:p>
              <a:pPr eaLnBrk="0" hangingPunct="0"/>
              <a:r>
                <a:rPr lang="en-GB" dirty="0"/>
                <a:t>90</a:t>
              </a:r>
            </a:p>
          </p:txBody>
        </p:sp>
        <p:sp>
          <p:nvSpPr>
            <p:cNvPr id="14343" name="Text Box 6"/>
            <p:cNvSpPr txBox="1">
              <a:spLocks noChangeArrowheads="1"/>
            </p:cNvSpPr>
            <p:nvPr/>
          </p:nvSpPr>
          <p:spPr bwMode="auto">
            <a:xfrm>
              <a:off x="611188" y="3573463"/>
              <a:ext cx="7777162" cy="1616075"/>
            </a:xfrm>
            <a:prstGeom prst="rect">
              <a:avLst/>
            </a:prstGeom>
            <a:noFill/>
            <a:ln w="9525" algn="ctr">
              <a:noFill/>
              <a:miter lim="800000"/>
              <a:headEnd/>
              <a:tailEnd/>
            </a:ln>
          </p:spPr>
          <p:txBody>
            <a:bodyPr>
              <a:spAutoFit/>
            </a:bodyPr>
            <a:lstStyle/>
            <a:p>
              <a:pPr eaLnBrk="0" hangingPunct="0"/>
              <a:r>
                <a:rPr lang="en-GB" sz="2000" dirty="0"/>
                <a:t>Capitalised cost ignoring interest                            = £30,000</a:t>
              </a:r>
            </a:p>
            <a:p>
              <a:pPr eaLnBrk="0" hangingPunct="0"/>
              <a:endParaRPr lang="en-GB" sz="2000" dirty="0"/>
            </a:p>
            <a:p>
              <a:pPr eaLnBrk="0" hangingPunct="0"/>
              <a:r>
                <a:rPr lang="en-GB" sz="2000" dirty="0"/>
                <a:t>Capitalised cost allowing for interest</a:t>
              </a:r>
              <a:r>
                <a:rPr lang="en-GB" sz="2000" baseline="30000" dirty="0"/>
                <a:t>1</a:t>
              </a:r>
              <a:r>
                <a:rPr lang="en-GB" sz="2000" dirty="0"/>
                <a:t>                     = £14,100</a:t>
              </a:r>
            </a:p>
            <a:p>
              <a:pPr eaLnBrk="0" hangingPunct="0"/>
              <a:endParaRPr lang="en-GB" sz="2000" dirty="0"/>
            </a:p>
            <a:p>
              <a:pPr eaLnBrk="0" hangingPunct="0"/>
              <a:r>
                <a:rPr lang="en-GB" sz="2000" dirty="0"/>
                <a:t>Capitalised cost allowing for interest and inflation</a:t>
              </a:r>
              <a:r>
                <a:rPr lang="en-GB" sz="2000" baseline="30000" dirty="0"/>
                <a:t>2</a:t>
              </a:r>
              <a:r>
                <a:rPr lang="en-GB" sz="2000" dirty="0"/>
                <a:t> = £20,100</a:t>
              </a:r>
            </a:p>
          </p:txBody>
        </p:sp>
        <p:sp>
          <p:nvSpPr>
            <p:cNvPr id="14344" name="Line 7"/>
            <p:cNvSpPr>
              <a:spLocks noChangeShapeType="1"/>
            </p:cNvSpPr>
            <p:nvPr/>
          </p:nvSpPr>
          <p:spPr bwMode="auto">
            <a:xfrm>
              <a:off x="827088" y="2060575"/>
              <a:ext cx="6337300" cy="0"/>
            </a:xfrm>
            <a:prstGeom prst="line">
              <a:avLst/>
            </a:prstGeom>
            <a:noFill/>
            <a:ln w="9525">
              <a:solidFill>
                <a:schemeClr val="tx1"/>
              </a:solidFill>
              <a:round/>
              <a:headEnd type="triangle" w="med" len="med"/>
              <a:tailEnd type="triangle" w="med" len="med"/>
            </a:ln>
          </p:spPr>
          <p:txBody>
            <a:bodyPr/>
            <a:lstStyle/>
            <a:p>
              <a:endParaRPr lang="en-GB" dirty="0"/>
            </a:p>
          </p:txBody>
        </p:sp>
        <p:sp>
          <p:nvSpPr>
            <p:cNvPr id="14345" name="Text Box 8"/>
            <p:cNvSpPr txBox="1">
              <a:spLocks noChangeArrowheads="1"/>
            </p:cNvSpPr>
            <p:nvPr/>
          </p:nvSpPr>
          <p:spPr bwMode="auto">
            <a:xfrm>
              <a:off x="3203575" y="1484313"/>
              <a:ext cx="1354138" cy="457200"/>
            </a:xfrm>
            <a:prstGeom prst="rect">
              <a:avLst/>
            </a:prstGeom>
            <a:noFill/>
            <a:ln w="9525" algn="ctr">
              <a:noFill/>
              <a:miter lim="800000"/>
              <a:headEnd/>
              <a:tailEnd/>
            </a:ln>
          </p:spPr>
          <p:txBody>
            <a:bodyPr wrap="none">
              <a:spAutoFit/>
            </a:bodyPr>
            <a:lstStyle/>
            <a:p>
              <a:pPr eaLnBrk="0" hangingPunct="0"/>
              <a:r>
                <a:rPr lang="en-GB" sz="2400" dirty="0"/>
                <a:t>30 years</a:t>
              </a:r>
            </a:p>
          </p:txBody>
        </p:sp>
        <p:sp>
          <p:nvSpPr>
            <p:cNvPr id="14346" name="Text Box 9"/>
            <p:cNvSpPr txBox="1">
              <a:spLocks noChangeArrowheads="1"/>
            </p:cNvSpPr>
            <p:nvPr/>
          </p:nvSpPr>
          <p:spPr bwMode="auto">
            <a:xfrm>
              <a:off x="755650" y="5373688"/>
              <a:ext cx="5195888" cy="366712"/>
            </a:xfrm>
            <a:prstGeom prst="rect">
              <a:avLst/>
            </a:prstGeom>
            <a:noFill/>
            <a:ln w="9525" algn="ctr">
              <a:noFill/>
              <a:miter lim="800000"/>
              <a:headEnd/>
              <a:tailEnd/>
            </a:ln>
          </p:spPr>
          <p:txBody>
            <a:bodyPr wrap="none">
              <a:spAutoFit/>
            </a:bodyPr>
            <a:lstStyle/>
            <a:p>
              <a:pPr eaLnBrk="0" hangingPunct="0"/>
              <a:r>
                <a:rPr lang="en-GB" sz="1800" baseline="30000" dirty="0"/>
                <a:t>1,2</a:t>
              </a:r>
              <a:r>
                <a:rPr lang="en-GB" sz="1800" dirty="0"/>
                <a:t> Assume 6% investment return and 3% inflation</a:t>
              </a:r>
            </a:p>
          </p:txBody>
        </p:sp>
        <p:sp>
          <p:nvSpPr>
            <p:cNvPr id="14347" name="Text Box 10"/>
            <p:cNvSpPr txBox="1">
              <a:spLocks noChangeArrowheads="1"/>
            </p:cNvSpPr>
            <p:nvPr/>
          </p:nvSpPr>
          <p:spPr bwMode="auto">
            <a:xfrm>
              <a:off x="971550" y="5949950"/>
              <a:ext cx="5982728" cy="523220"/>
            </a:xfrm>
            <a:prstGeom prst="rect">
              <a:avLst/>
            </a:prstGeom>
            <a:noFill/>
            <a:ln w="9525">
              <a:noFill/>
              <a:miter lim="800000"/>
              <a:headEnd/>
              <a:tailEnd/>
            </a:ln>
          </p:spPr>
          <p:txBody>
            <a:bodyPr wrap="none">
              <a:spAutoFit/>
            </a:bodyPr>
            <a:lstStyle/>
            <a:p>
              <a:pPr eaLnBrk="0" hangingPunct="0"/>
              <a:r>
                <a:rPr lang="en-GB" sz="2800" dirty="0">
                  <a:solidFill>
                    <a:srgbClr val="F06A00"/>
                  </a:solidFill>
                </a:rPr>
                <a:t>.. and allow for probability of survival</a:t>
              </a:r>
            </a:p>
          </p:txBody>
        </p:sp>
      </p:grpSp>
    </p:spTree>
    <p:extLst>
      <p:ext uri="{BB962C8B-B14F-4D97-AF65-F5344CB8AC3E}">
        <p14:creationId xmlns:p14="http://schemas.microsoft.com/office/powerpoint/2010/main" val="1186422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Reliances and Limitations</a:t>
            </a:r>
            <a:endParaRPr lang="en-GB" dirty="0"/>
          </a:p>
        </p:txBody>
      </p:sp>
      <p:sp>
        <p:nvSpPr>
          <p:cNvPr id="3" name="Content Placeholder 2"/>
          <p:cNvSpPr>
            <a:spLocks noGrp="1"/>
          </p:cNvSpPr>
          <p:nvPr>
            <p:ph idx="1"/>
          </p:nvPr>
        </p:nvSpPr>
        <p:spPr>
          <a:xfrm>
            <a:off x="230188" y="1268760"/>
            <a:ext cx="8229600" cy="4925144"/>
          </a:xfrm>
        </p:spPr>
        <p:txBody>
          <a:bodyPr/>
          <a:lstStyle/>
          <a:p>
            <a:r>
              <a:rPr lang="en-GB" sz="1400" dirty="0" smtClean="0"/>
              <a:t>This presentation is </a:t>
            </a:r>
            <a:r>
              <a:rPr lang="en-GB" sz="1400" dirty="0"/>
              <a:t>addressed to </a:t>
            </a:r>
            <a:r>
              <a:rPr lang="en-GB" sz="1400" dirty="0" smtClean="0"/>
              <a:t>the London Borough of Harrow Council for its sole </a:t>
            </a:r>
            <a:r>
              <a:rPr lang="en-GB" sz="1400" dirty="0"/>
              <a:t>use </a:t>
            </a:r>
            <a:r>
              <a:rPr lang="en-GB" sz="1400" dirty="0" smtClean="0"/>
              <a:t>as Administering Authority and </a:t>
            </a:r>
            <a:r>
              <a:rPr lang="en-GB" sz="1400" dirty="0"/>
              <a:t>not </a:t>
            </a:r>
            <a:r>
              <a:rPr lang="en-GB" sz="1400" dirty="0" smtClean="0"/>
              <a:t>for the purposes of advice to </a:t>
            </a:r>
            <a:r>
              <a:rPr lang="en-GB" sz="1400" dirty="0"/>
              <a:t>any other party; </a:t>
            </a:r>
            <a:r>
              <a:rPr lang="en-GB" sz="1400" dirty="0" smtClean="0"/>
              <a:t>Hymans </a:t>
            </a:r>
            <a:r>
              <a:rPr lang="en-GB" sz="1400" dirty="0"/>
              <a:t>Robertson LLP makes no representation or warranties to any third party as to the accuracy or </a:t>
            </a:r>
            <a:r>
              <a:rPr lang="en-GB" sz="1400" dirty="0" smtClean="0"/>
              <a:t>completeness.</a:t>
            </a:r>
            <a:endParaRPr lang="en-GB" sz="1400" dirty="0"/>
          </a:p>
          <a:p>
            <a:r>
              <a:rPr lang="en-GB" sz="1400" dirty="0" smtClean="0"/>
              <a:t>This presentation discusses the current issues in the LGPS and was prepared purely for illustration to employers. Hymans Robertson LLP accepts no liability for any other purpose of </a:t>
            </a:r>
            <a:r>
              <a:rPr lang="en-GB" sz="1400" dirty="0"/>
              <a:t>this </a:t>
            </a:r>
            <a:r>
              <a:rPr lang="en-GB" sz="1400" dirty="0" smtClean="0"/>
              <a:t>presentation.  </a:t>
            </a:r>
          </a:p>
          <a:p>
            <a:r>
              <a:rPr lang="en-GB" sz="1400" dirty="0" smtClean="0"/>
              <a:t>The </a:t>
            </a:r>
            <a:r>
              <a:rPr lang="en-GB" sz="1400" dirty="0"/>
              <a:t>following Technical Actuarial </a:t>
            </a:r>
            <a:r>
              <a:rPr lang="en-GB" sz="1400" dirty="0" smtClean="0"/>
              <a:t>Standards* </a:t>
            </a:r>
            <a:r>
              <a:rPr lang="en-GB" sz="1400" dirty="0"/>
              <a:t>are applicable in relation to this presentation </a:t>
            </a:r>
            <a:r>
              <a:rPr lang="en-GB" sz="1400" dirty="0" smtClean="0"/>
              <a:t>and </a:t>
            </a:r>
            <a:r>
              <a:rPr lang="en-GB" sz="1400" dirty="0"/>
              <a:t>have been complied with where material:</a:t>
            </a:r>
            <a:endParaRPr lang="en-GB" sz="1400" b="1" dirty="0"/>
          </a:p>
          <a:p>
            <a:pPr lvl="1"/>
            <a:r>
              <a:rPr lang="en-GB" sz="1400" dirty="0"/>
              <a:t>TAS R – Reporting; </a:t>
            </a:r>
          </a:p>
          <a:p>
            <a:pPr lvl="1"/>
            <a:r>
              <a:rPr lang="en-GB" sz="1400" dirty="0"/>
              <a:t>TAS D – Data;</a:t>
            </a:r>
          </a:p>
          <a:p>
            <a:pPr lvl="1"/>
            <a:r>
              <a:rPr lang="en-GB" sz="1400" dirty="0"/>
              <a:t>TAS M – Modelling; and</a:t>
            </a:r>
          </a:p>
          <a:p>
            <a:pPr lvl="1"/>
            <a:r>
              <a:rPr lang="en-GB" sz="1400" dirty="0"/>
              <a:t>Pensions TAS. </a:t>
            </a:r>
          </a:p>
          <a:p>
            <a:pPr marL="0" indent="0">
              <a:buNone/>
            </a:pPr>
            <a:r>
              <a:rPr lang="en-GB" sz="1400" dirty="0" smtClean="0"/>
              <a:t>* Technical </a:t>
            </a:r>
            <a:r>
              <a:rPr lang="en-GB" sz="1400" dirty="0"/>
              <a:t>Actuarial Standards (TASs) are issued by the Financial Reporting Council </a:t>
            </a:r>
            <a:r>
              <a:rPr lang="en-GB" sz="1400" dirty="0" smtClean="0"/>
              <a:t>and </a:t>
            </a:r>
            <a:r>
              <a:rPr lang="en-GB" sz="1400" dirty="0"/>
              <a:t>set standards for certain items of actuarial work, including the information and advice contained </a:t>
            </a:r>
            <a:r>
              <a:rPr lang="en-GB" sz="1400" dirty="0" smtClean="0"/>
              <a:t>here.</a:t>
            </a:r>
            <a:endParaRPr lang="en-GB" sz="1400" dirty="0"/>
          </a:p>
          <a:p>
            <a:endParaRPr lang="en-GB" sz="1400" dirty="0" smtClean="0"/>
          </a:p>
          <a:p>
            <a:endParaRPr lang="en-GB" sz="1400" dirty="0"/>
          </a:p>
        </p:txBody>
      </p:sp>
    </p:spTree>
    <p:extLst>
      <p:ext uri="{BB962C8B-B14F-4D97-AF65-F5344CB8AC3E}">
        <p14:creationId xmlns:p14="http://schemas.microsoft.com/office/powerpoint/2010/main" val="217633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Why do we do a valuation?</a:t>
            </a:r>
          </a:p>
        </p:txBody>
      </p:sp>
      <p:sp>
        <p:nvSpPr>
          <p:cNvPr id="4" name="Rectangle 3"/>
          <p:cNvSpPr txBox="1">
            <a:spLocks noChangeArrowheads="1"/>
          </p:cNvSpPr>
          <p:nvPr/>
        </p:nvSpPr>
        <p:spPr bwMode="auto">
          <a:xfrm>
            <a:off x="323528" y="1268760"/>
            <a:ext cx="7772400" cy="3962400"/>
          </a:xfrm>
          <a:prstGeom prst="rect">
            <a:avLst/>
          </a:prstGeom>
          <a:noFill/>
          <a:ln w="9525" algn="ctr">
            <a:noFill/>
            <a:miter lim="800000"/>
            <a:headEnd/>
            <a:tailEnd/>
          </a:ln>
        </p:spPr>
        <p:txBody>
          <a:bodyPr/>
          <a:lstStyle/>
          <a:p>
            <a:pPr marL="342900" indent="-342900" eaLnBrk="0" hangingPunct="0">
              <a:spcBef>
                <a:spcPct val="20000"/>
              </a:spcBef>
              <a:spcAft>
                <a:spcPct val="20000"/>
              </a:spcAft>
              <a:buClr>
                <a:srgbClr val="6EC040"/>
              </a:buClr>
              <a:buFontTx/>
              <a:buBlip>
                <a:blip r:embed="rId2"/>
              </a:buBlip>
              <a:defRPr/>
            </a:pPr>
            <a:r>
              <a:rPr lang="en-GB" sz="2800" kern="0" dirty="0">
                <a:solidFill>
                  <a:srgbClr val="646464"/>
                </a:solidFill>
                <a:latin typeface="+mn-lt"/>
              </a:rPr>
              <a:t>Compliance with </a:t>
            </a:r>
            <a:r>
              <a:rPr lang="en-GB" sz="2800" kern="0" dirty="0">
                <a:solidFill>
                  <a:srgbClr val="F06A00"/>
                </a:solidFill>
                <a:latin typeface="+mn-lt"/>
              </a:rPr>
              <a:t>legislation </a:t>
            </a:r>
          </a:p>
          <a:p>
            <a:pPr marL="342900" indent="-342900" eaLnBrk="0" hangingPunct="0">
              <a:spcBef>
                <a:spcPct val="20000"/>
              </a:spcBef>
              <a:spcAft>
                <a:spcPct val="20000"/>
              </a:spcAft>
              <a:buClr>
                <a:srgbClr val="6EC040"/>
              </a:buClr>
              <a:buFontTx/>
              <a:buBlip>
                <a:blip r:embed="rId2"/>
              </a:buBlip>
              <a:defRPr/>
            </a:pPr>
            <a:r>
              <a:rPr lang="en-GB" sz="2800" kern="0" dirty="0" smtClean="0">
                <a:solidFill>
                  <a:srgbClr val="646464"/>
                </a:solidFill>
                <a:latin typeface="+mn-lt"/>
              </a:rPr>
              <a:t>Set </a:t>
            </a:r>
            <a:r>
              <a:rPr lang="en-GB" sz="2800" kern="0" dirty="0" smtClean="0">
                <a:solidFill>
                  <a:srgbClr val="F06A00"/>
                </a:solidFill>
                <a:latin typeface="+mn-lt"/>
              </a:rPr>
              <a:t>employer </a:t>
            </a:r>
            <a:r>
              <a:rPr lang="en-GB" sz="2800" kern="0" dirty="0">
                <a:solidFill>
                  <a:srgbClr val="F06A00"/>
                </a:solidFill>
                <a:latin typeface="+mn-lt"/>
              </a:rPr>
              <a:t>contribution rates </a:t>
            </a:r>
          </a:p>
          <a:p>
            <a:pPr marL="342900" indent="-342900" eaLnBrk="0" hangingPunct="0">
              <a:spcBef>
                <a:spcPct val="20000"/>
              </a:spcBef>
              <a:spcAft>
                <a:spcPct val="20000"/>
              </a:spcAft>
              <a:buClr>
                <a:srgbClr val="6EC040"/>
              </a:buClr>
              <a:buFontTx/>
              <a:buBlip>
                <a:blip r:embed="rId2"/>
              </a:buBlip>
              <a:defRPr/>
            </a:pPr>
            <a:r>
              <a:rPr lang="en-GB" sz="2800" kern="0" dirty="0" smtClean="0">
                <a:solidFill>
                  <a:srgbClr val="646464"/>
                </a:solidFill>
                <a:latin typeface="+mn-lt"/>
              </a:rPr>
              <a:t>Determine money needed to meet </a:t>
            </a:r>
            <a:r>
              <a:rPr lang="en-GB" sz="2800" kern="0" dirty="0">
                <a:solidFill>
                  <a:srgbClr val="646464"/>
                </a:solidFill>
                <a:latin typeface="+mn-lt"/>
              </a:rPr>
              <a:t>accrued liabilities</a:t>
            </a:r>
          </a:p>
          <a:p>
            <a:pPr marL="342900" indent="-342900" eaLnBrk="0" hangingPunct="0">
              <a:spcBef>
                <a:spcPct val="20000"/>
              </a:spcBef>
              <a:spcAft>
                <a:spcPct val="20000"/>
              </a:spcAft>
              <a:buClr>
                <a:srgbClr val="6EC040"/>
              </a:buClr>
              <a:buFontTx/>
              <a:buBlip>
                <a:blip r:embed="rId2"/>
              </a:buBlip>
              <a:defRPr/>
            </a:pPr>
            <a:r>
              <a:rPr lang="en-GB" sz="2800" kern="0" dirty="0" smtClean="0">
                <a:solidFill>
                  <a:srgbClr val="646464"/>
                </a:solidFill>
                <a:latin typeface="+mn-lt"/>
              </a:rPr>
              <a:t>Calculate solvency </a:t>
            </a:r>
            <a:r>
              <a:rPr lang="en-GB" sz="2800" kern="0" dirty="0">
                <a:solidFill>
                  <a:srgbClr val="646464"/>
                </a:solidFill>
                <a:latin typeface="+mn-lt"/>
              </a:rPr>
              <a:t>(“</a:t>
            </a:r>
            <a:r>
              <a:rPr lang="en-GB" sz="2800" kern="0" dirty="0">
                <a:solidFill>
                  <a:srgbClr val="F06A00"/>
                </a:solidFill>
                <a:latin typeface="+mn-lt"/>
              </a:rPr>
              <a:t>funding level</a:t>
            </a:r>
            <a:r>
              <a:rPr lang="en-GB" sz="2800" kern="0" dirty="0">
                <a:solidFill>
                  <a:srgbClr val="646464"/>
                </a:solidFill>
                <a:latin typeface="+mn-lt"/>
              </a:rPr>
              <a:t>”)</a:t>
            </a:r>
          </a:p>
          <a:p>
            <a:pPr marL="342900" indent="-342900" eaLnBrk="0" hangingPunct="0">
              <a:spcBef>
                <a:spcPct val="20000"/>
              </a:spcBef>
              <a:spcAft>
                <a:spcPct val="20000"/>
              </a:spcAft>
              <a:buClr>
                <a:srgbClr val="6EC040"/>
              </a:buClr>
              <a:buFontTx/>
              <a:buBlip>
                <a:blip r:embed="rId2"/>
              </a:buBlip>
              <a:defRPr/>
            </a:pPr>
            <a:r>
              <a:rPr lang="en-GB" sz="2800" kern="0" dirty="0">
                <a:solidFill>
                  <a:srgbClr val="646464"/>
                </a:solidFill>
                <a:latin typeface="+mn-lt"/>
              </a:rPr>
              <a:t>Monitor experience vs. </a:t>
            </a:r>
            <a:r>
              <a:rPr lang="en-GB" sz="2800" kern="0" dirty="0" smtClean="0">
                <a:solidFill>
                  <a:srgbClr val="646464"/>
                </a:solidFill>
                <a:latin typeface="+mn-lt"/>
              </a:rPr>
              <a:t>assumptions</a:t>
            </a:r>
          </a:p>
          <a:p>
            <a:pPr marL="342900" indent="-342900" eaLnBrk="0" hangingPunct="0">
              <a:spcBef>
                <a:spcPct val="20000"/>
              </a:spcBef>
              <a:spcAft>
                <a:spcPct val="20000"/>
              </a:spcAft>
              <a:buClr>
                <a:srgbClr val="6EC040"/>
              </a:buClr>
              <a:buFontTx/>
              <a:buBlip>
                <a:blip r:embed="rId2"/>
              </a:buBlip>
              <a:defRPr/>
            </a:pPr>
            <a:r>
              <a:rPr lang="en-GB" sz="2800" kern="0" dirty="0" smtClean="0">
                <a:solidFill>
                  <a:srgbClr val="646464"/>
                </a:solidFill>
                <a:latin typeface="+mn-lt"/>
              </a:rPr>
              <a:t>Manage risks to Fund and employers</a:t>
            </a:r>
          </a:p>
          <a:p>
            <a:pPr marL="342900" indent="-342900" eaLnBrk="0" hangingPunct="0">
              <a:spcBef>
                <a:spcPct val="20000"/>
              </a:spcBef>
              <a:spcAft>
                <a:spcPct val="20000"/>
              </a:spcAft>
              <a:buClr>
                <a:srgbClr val="6EC040"/>
              </a:buClr>
              <a:buFontTx/>
              <a:buBlip>
                <a:blip r:embed="rId2"/>
              </a:buBlip>
              <a:defRPr/>
            </a:pPr>
            <a:endParaRPr lang="en-GB" sz="2400" kern="0" dirty="0">
              <a:solidFill>
                <a:srgbClr val="646464"/>
              </a:solidFill>
              <a:latin typeface="+mn-lt"/>
            </a:endParaRPr>
          </a:p>
          <a:p>
            <a:pPr algn="ctr" eaLnBrk="0" hangingPunct="0">
              <a:spcBef>
                <a:spcPct val="20000"/>
              </a:spcBef>
              <a:spcAft>
                <a:spcPct val="20000"/>
              </a:spcAft>
              <a:buClr>
                <a:srgbClr val="6EC040"/>
              </a:buClr>
              <a:defRPr/>
            </a:pPr>
            <a:r>
              <a:rPr lang="en-GB" sz="2400" kern="0" dirty="0" smtClean="0">
                <a:solidFill>
                  <a:srgbClr val="F06A00"/>
                </a:solidFill>
                <a:latin typeface="+mn-lt"/>
              </a:rPr>
              <a:t>Review the Funding </a:t>
            </a:r>
            <a:r>
              <a:rPr lang="en-GB" sz="2400" kern="0" dirty="0">
                <a:solidFill>
                  <a:srgbClr val="F06A00"/>
                </a:solidFill>
                <a:latin typeface="+mn-lt"/>
              </a:rPr>
              <a:t>Strategy Statement (FSS)</a:t>
            </a:r>
          </a:p>
        </p:txBody>
      </p:sp>
    </p:spTree>
    <p:extLst>
      <p:ext uri="{BB962C8B-B14F-4D97-AF65-F5344CB8AC3E}">
        <p14:creationId xmlns:p14="http://schemas.microsoft.com/office/powerpoint/2010/main" val="371492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2844" y="142852"/>
            <a:ext cx="8342313" cy="971550"/>
          </a:xfrm>
        </p:spPr>
        <p:txBody>
          <a:bodyPr/>
          <a:lstStyle/>
          <a:p>
            <a:r>
              <a:rPr lang="en-GB" kern="1200" dirty="0" smtClean="0"/>
              <a:t>The Fund’s ultimate objective</a:t>
            </a:r>
          </a:p>
        </p:txBody>
      </p:sp>
      <p:sp>
        <p:nvSpPr>
          <p:cNvPr id="18" name="TextBox 17"/>
          <p:cNvSpPr txBox="1"/>
          <p:nvPr/>
        </p:nvSpPr>
        <p:spPr>
          <a:xfrm>
            <a:off x="8409910" y="836712"/>
            <a:ext cx="338554" cy="792088"/>
          </a:xfrm>
          <a:prstGeom prst="rect">
            <a:avLst/>
          </a:prstGeom>
          <a:noFill/>
        </p:spPr>
        <p:txBody>
          <a:bodyPr vert="vert" wrap="square" rtlCol="0">
            <a:spAutoFit/>
          </a:bodyPr>
          <a:lstStyle/>
          <a:p>
            <a:r>
              <a:rPr lang="en-GB" sz="1000" dirty="0" smtClean="0">
                <a:solidFill>
                  <a:schemeClr val="bg1"/>
                </a:solidFill>
              </a:rPr>
              <a:t>St</a:t>
            </a:r>
            <a:r>
              <a:rPr lang="en-GB" sz="1000" b="1" dirty="0" smtClean="0">
                <a:solidFill>
                  <a:schemeClr val="bg1"/>
                </a:solidFill>
              </a:rPr>
              <a:t>ructur</a:t>
            </a:r>
            <a:r>
              <a:rPr lang="en-GB" sz="1000" dirty="0" smtClean="0">
                <a:solidFill>
                  <a:schemeClr val="bg1"/>
                </a:solidFill>
              </a:rPr>
              <a:t>e</a:t>
            </a:r>
            <a:endParaRPr lang="en-GB" sz="1000" dirty="0">
              <a:solidFill>
                <a:schemeClr val="bg1"/>
              </a:solidFill>
            </a:endParaRPr>
          </a:p>
        </p:txBody>
      </p:sp>
      <p:sp>
        <p:nvSpPr>
          <p:cNvPr id="19" name="TextBox 18"/>
          <p:cNvSpPr txBox="1"/>
          <p:nvPr/>
        </p:nvSpPr>
        <p:spPr>
          <a:xfrm>
            <a:off x="7452320" y="1700215"/>
            <a:ext cx="936104" cy="246221"/>
          </a:xfrm>
          <a:prstGeom prst="rect">
            <a:avLst/>
          </a:prstGeom>
          <a:noFill/>
        </p:spPr>
        <p:txBody>
          <a:bodyPr wrap="square" rtlCol="0">
            <a:spAutoFit/>
          </a:bodyPr>
          <a:lstStyle/>
          <a:p>
            <a:r>
              <a:rPr lang="en-GB" sz="1000" dirty="0" smtClean="0">
                <a:solidFill>
                  <a:schemeClr val="bg1"/>
                </a:solidFill>
              </a:rPr>
              <a:t>Managers</a:t>
            </a:r>
            <a:endParaRPr lang="en-GB" sz="1000" dirty="0">
              <a:solidFill>
                <a:schemeClr val="bg1"/>
              </a:solidFill>
            </a:endParaRPr>
          </a:p>
        </p:txBody>
      </p:sp>
      <p:sp>
        <p:nvSpPr>
          <p:cNvPr id="74" name="Rectangle 126"/>
          <p:cNvSpPr>
            <a:spLocks noChangeArrowheads="1"/>
          </p:cNvSpPr>
          <p:nvPr/>
        </p:nvSpPr>
        <p:spPr bwMode="auto">
          <a:xfrm rot="16200000">
            <a:off x="-1550113" y="2929194"/>
            <a:ext cx="3801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kumimoji="0" lang="en-US" b="1" i="0" u="none" strike="noStrike" cap="none" normalizeH="0" baseline="0" dirty="0" smtClean="0">
                <a:ln>
                  <a:noFill/>
                </a:ln>
                <a:effectLst/>
                <a:latin typeface="+mj-lt"/>
                <a:cs typeface="Arial" pitchFamily="34" charset="0"/>
              </a:rPr>
              <a:t>Pension Amounts (£) </a:t>
            </a:r>
            <a:r>
              <a:rPr lang="en-US" b="1" dirty="0" smtClean="0">
                <a:latin typeface="+mj-lt"/>
                <a:cs typeface="Arial" pitchFamily="34" charset="0"/>
              </a:rPr>
              <a:t>Millions</a:t>
            </a:r>
            <a:endParaRPr lang="en-US" dirty="0">
              <a:latin typeface="+mj-lt"/>
              <a:cs typeface="Arial" pitchFamily="34" charset="0"/>
            </a:endParaRPr>
          </a:p>
        </p:txBody>
      </p:sp>
      <p:sp>
        <p:nvSpPr>
          <p:cNvPr id="2" name="TextBox 1"/>
          <p:cNvSpPr txBox="1"/>
          <p:nvPr/>
        </p:nvSpPr>
        <p:spPr>
          <a:xfrm>
            <a:off x="0" y="6075534"/>
            <a:ext cx="9144000" cy="492443"/>
          </a:xfrm>
          <a:prstGeom prst="rect">
            <a:avLst/>
          </a:prstGeom>
          <a:noFill/>
        </p:spPr>
        <p:txBody>
          <a:bodyPr wrap="square" rtlCol="0">
            <a:spAutoFit/>
          </a:bodyPr>
          <a:lstStyle/>
          <a:p>
            <a:pPr algn="ctr"/>
            <a:r>
              <a:rPr lang="en-GB" sz="2600" b="1" dirty="0" smtClean="0">
                <a:solidFill>
                  <a:srgbClr val="F06A00"/>
                </a:solidFill>
              </a:rPr>
              <a:t>Pay members’ benefits</a:t>
            </a:r>
            <a:endParaRPr lang="en-GB" sz="2600" b="1" dirty="0">
              <a:solidFill>
                <a:srgbClr val="F06A00"/>
              </a:solidFill>
            </a:endParaRPr>
          </a:p>
        </p:txBody>
      </p:sp>
      <p:sp>
        <p:nvSpPr>
          <p:cNvPr id="77" name="Rectangle 126"/>
          <p:cNvSpPr>
            <a:spLocks noChangeArrowheads="1"/>
          </p:cNvSpPr>
          <p:nvPr/>
        </p:nvSpPr>
        <p:spPr bwMode="auto">
          <a:xfrm>
            <a:off x="2413463" y="5738772"/>
            <a:ext cx="3801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kumimoji="0" lang="en-US" b="1" i="0" u="none" strike="noStrike" cap="none" normalizeH="0" baseline="0" dirty="0" smtClean="0">
                <a:ln>
                  <a:noFill/>
                </a:ln>
                <a:effectLst/>
                <a:latin typeface="+mj-lt"/>
                <a:cs typeface="Arial" pitchFamily="34" charset="0"/>
              </a:rPr>
              <a:t>Year</a:t>
            </a:r>
            <a:endParaRPr lang="en-US" dirty="0">
              <a:latin typeface="+mj-lt"/>
              <a:cs typeface="Arial" pitchFamily="34" charset="0"/>
            </a:endParaRPr>
          </a:p>
        </p:txBody>
      </p:sp>
      <p:sp>
        <p:nvSpPr>
          <p:cNvPr id="3" name="TextBox 2"/>
          <p:cNvSpPr txBox="1"/>
          <p:nvPr/>
        </p:nvSpPr>
        <p:spPr>
          <a:xfrm>
            <a:off x="211923" y="6543006"/>
            <a:ext cx="5811206" cy="276999"/>
          </a:xfrm>
          <a:prstGeom prst="rect">
            <a:avLst/>
          </a:prstGeom>
          <a:noFill/>
        </p:spPr>
        <p:txBody>
          <a:bodyPr wrap="none" rtlCol="0">
            <a:spAutoFit/>
          </a:bodyPr>
          <a:lstStyle/>
          <a:p>
            <a:r>
              <a:rPr lang="en-GB" sz="1200" dirty="0" smtClean="0">
                <a:solidFill>
                  <a:schemeClr val="bg1"/>
                </a:solidFill>
              </a:rPr>
              <a:t>Source: London Borough of Harrow Pension Fund 2013 formal valuation cashflows</a:t>
            </a:r>
            <a:endParaRPr lang="en-GB" sz="1200" dirty="0">
              <a:solidFill>
                <a:schemeClr val="bg1"/>
              </a:solidFill>
            </a:endParaRPr>
          </a:p>
        </p:txBody>
      </p:sp>
      <p:graphicFrame>
        <p:nvGraphicFramePr>
          <p:cNvPr id="11" name="Chart 10"/>
          <p:cNvGraphicFramePr>
            <a:graphicFrameLocks noGrp="1"/>
          </p:cNvGraphicFramePr>
          <p:nvPr>
            <p:extLst>
              <p:ext uri="{D42A27DB-BD31-4B8C-83A1-F6EECF244321}">
                <p14:modId xmlns:p14="http://schemas.microsoft.com/office/powerpoint/2010/main" val="2492474082"/>
              </p:ext>
            </p:extLst>
          </p:nvPr>
        </p:nvGraphicFramePr>
        <p:xfrm>
          <a:off x="585972" y="1041550"/>
          <a:ext cx="7456053" cy="4770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24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214282" y="214290"/>
            <a:ext cx="7772400" cy="971550"/>
          </a:xfrm>
        </p:spPr>
        <p:txBody>
          <a:bodyPr/>
          <a:lstStyle/>
          <a:p>
            <a:r>
              <a:rPr lang="en-GB" dirty="0" smtClean="0"/>
              <a:t>How the fund works</a:t>
            </a:r>
          </a:p>
        </p:txBody>
      </p:sp>
      <p:grpSp>
        <p:nvGrpSpPr>
          <p:cNvPr id="2" name="Group 3"/>
          <p:cNvGrpSpPr/>
          <p:nvPr/>
        </p:nvGrpSpPr>
        <p:grpSpPr>
          <a:xfrm>
            <a:off x="107504" y="999786"/>
            <a:ext cx="7818896" cy="5290094"/>
            <a:chOff x="107504" y="1255249"/>
            <a:chExt cx="7818896" cy="5036635"/>
          </a:xfrm>
        </p:grpSpPr>
        <p:sp>
          <p:nvSpPr>
            <p:cNvPr id="5" name="Rectangle 3"/>
            <p:cNvSpPr>
              <a:spLocks noChangeArrowheads="1"/>
            </p:cNvSpPr>
            <p:nvPr/>
          </p:nvSpPr>
          <p:spPr bwMode="auto">
            <a:xfrm>
              <a:off x="3924300" y="2420938"/>
              <a:ext cx="1490663" cy="2665412"/>
            </a:xfrm>
            <a:prstGeom prst="rect">
              <a:avLst/>
            </a:prstGeom>
            <a:solidFill>
              <a:srgbClr val="9BD2E5"/>
            </a:solidFill>
            <a:ln w="12700" algn="ctr">
              <a:solidFill>
                <a:srgbClr val="000000"/>
              </a:solidFill>
              <a:miter lim="800000"/>
              <a:headEnd/>
              <a:tailEnd/>
            </a:ln>
          </p:spPr>
          <p:txBody>
            <a:bodyPr wrap="none" anchor="ctr"/>
            <a:lstStyle/>
            <a:p>
              <a:endParaRPr lang="en-US" dirty="0"/>
            </a:p>
          </p:txBody>
        </p:sp>
        <p:sp>
          <p:nvSpPr>
            <p:cNvPr id="6" name="Text Box 4"/>
            <p:cNvSpPr txBox="1">
              <a:spLocks noChangeArrowheads="1"/>
            </p:cNvSpPr>
            <p:nvPr/>
          </p:nvSpPr>
          <p:spPr bwMode="auto">
            <a:xfrm>
              <a:off x="108199" y="2636912"/>
              <a:ext cx="3318537" cy="830997"/>
            </a:xfrm>
            <a:prstGeom prst="rect">
              <a:avLst/>
            </a:prstGeom>
            <a:noFill/>
            <a:ln w="12700" algn="ctr">
              <a:noFill/>
              <a:miter lim="800000"/>
              <a:headEnd/>
              <a:tailEnd/>
            </a:ln>
          </p:spPr>
          <p:txBody>
            <a:bodyPr wrap="none">
              <a:spAutoFit/>
            </a:bodyPr>
            <a:lstStyle/>
            <a:p>
              <a:pPr algn="ctr"/>
              <a:r>
                <a:rPr lang="en-GB" sz="2400" dirty="0"/>
                <a:t>Employer contributions</a:t>
              </a:r>
            </a:p>
            <a:p>
              <a:pPr algn="ctr"/>
              <a:r>
                <a:rPr lang="en-GB" sz="2400" dirty="0"/>
                <a:t>   </a:t>
              </a:r>
            </a:p>
          </p:txBody>
        </p:sp>
        <p:sp>
          <p:nvSpPr>
            <p:cNvPr id="7" name="Text Box 5"/>
            <p:cNvSpPr txBox="1">
              <a:spLocks noChangeArrowheads="1"/>
            </p:cNvSpPr>
            <p:nvPr/>
          </p:nvSpPr>
          <p:spPr bwMode="auto">
            <a:xfrm>
              <a:off x="107504" y="3429000"/>
              <a:ext cx="3472425" cy="830997"/>
            </a:xfrm>
            <a:prstGeom prst="rect">
              <a:avLst/>
            </a:prstGeom>
            <a:noFill/>
            <a:ln w="12700" algn="ctr">
              <a:noFill/>
              <a:miter lim="800000"/>
              <a:headEnd/>
              <a:tailEnd/>
            </a:ln>
          </p:spPr>
          <p:txBody>
            <a:bodyPr wrap="none">
              <a:spAutoFit/>
            </a:bodyPr>
            <a:lstStyle/>
            <a:p>
              <a:pPr algn="ctr"/>
              <a:r>
                <a:rPr lang="en-GB" sz="2400" dirty="0"/>
                <a:t>Employee contributions </a:t>
              </a:r>
            </a:p>
            <a:p>
              <a:pPr algn="ctr"/>
              <a:endParaRPr lang="en-GB" sz="2400" dirty="0"/>
            </a:p>
          </p:txBody>
        </p:sp>
        <p:sp>
          <p:nvSpPr>
            <p:cNvPr id="8" name="Text Box 6"/>
            <p:cNvSpPr txBox="1">
              <a:spLocks noChangeArrowheads="1"/>
            </p:cNvSpPr>
            <p:nvPr/>
          </p:nvSpPr>
          <p:spPr bwMode="auto">
            <a:xfrm>
              <a:off x="2058241" y="1255249"/>
              <a:ext cx="5256584" cy="791182"/>
            </a:xfrm>
            <a:prstGeom prst="rect">
              <a:avLst/>
            </a:prstGeom>
            <a:noFill/>
            <a:ln w="12700" algn="ctr">
              <a:noFill/>
              <a:miter lim="800000"/>
              <a:headEnd/>
              <a:tailEnd/>
            </a:ln>
          </p:spPr>
          <p:txBody>
            <a:bodyPr wrap="square">
              <a:spAutoFit/>
            </a:bodyPr>
            <a:lstStyle/>
            <a:p>
              <a:pPr algn="ctr"/>
              <a:r>
                <a:rPr lang="en-GB" sz="2400" dirty="0"/>
                <a:t>Investment </a:t>
              </a:r>
              <a:r>
                <a:rPr lang="en-GB" sz="2400" dirty="0" smtClean="0"/>
                <a:t>income/growth** </a:t>
              </a:r>
            </a:p>
            <a:p>
              <a:pPr algn="ctr"/>
              <a:r>
                <a:rPr lang="en-GB" sz="2400" b="1" dirty="0" smtClean="0"/>
                <a:t>£</a:t>
              </a:r>
              <a:r>
                <a:rPr lang="en-GB" sz="2400" b="1" dirty="0" smtClean="0"/>
                <a:t>90</a:t>
              </a:r>
              <a:r>
                <a:rPr lang="en-GB" sz="2400" b="1" dirty="0" smtClean="0"/>
                <a:t>m</a:t>
              </a:r>
              <a:endParaRPr lang="en-GB" sz="2400" b="1" dirty="0"/>
            </a:p>
          </p:txBody>
        </p:sp>
        <p:sp>
          <p:nvSpPr>
            <p:cNvPr id="9" name="Text Box 7"/>
            <p:cNvSpPr txBox="1">
              <a:spLocks noChangeArrowheads="1"/>
            </p:cNvSpPr>
            <p:nvPr/>
          </p:nvSpPr>
          <p:spPr bwMode="auto">
            <a:xfrm>
              <a:off x="6012160" y="2708920"/>
              <a:ext cx="1861407" cy="1200329"/>
            </a:xfrm>
            <a:prstGeom prst="rect">
              <a:avLst/>
            </a:prstGeom>
            <a:noFill/>
            <a:ln w="12700" algn="ctr">
              <a:noFill/>
              <a:miter lim="800000"/>
              <a:headEnd/>
              <a:tailEnd/>
            </a:ln>
          </p:spPr>
          <p:txBody>
            <a:bodyPr wrap="none">
              <a:spAutoFit/>
            </a:bodyPr>
            <a:lstStyle/>
            <a:p>
              <a:pPr algn="ctr"/>
              <a:r>
                <a:rPr lang="en-GB" sz="2400" dirty="0" smtClean="0"/>
                <a:t>Pensions </a:t>
              </a:r>
              <a:endParaRPr lang="en-GB" sz="2400" dirty="0"/>
            </a:p>
            <a:p>
              <a:pPr algn="ctr"/>
              <a:endParaRPr lang="en-GB" sz="2400" dirty="0"/>
            </a:p>
            <a:p>
              <a:pPr algn="ctr"/>
              <a:r>
                <a:rPr lang="en-GB" sz="2400" dirty="0"/>
                <a:t>Lump </a:t>
              </a:r>
              <a:r>
                <a:rPr lang="en-GB" sz="2400" dirty="0" smtClean="0"/>
                <a:t>sums </a:t>
              </a:r>
              <a:endParaRPr lang="en-GB" sz="2400" dirty="0"/>
            </a:p>
          </p:txBody>
        </p:sp>
        <p:sp>
          <p:nvSpPr>
            <p:cNvPr id="10" name="Text Box 8"/>
            <p:cNvSpPr txBox="1">
              <a:spLocks noChangeArrowheads="1"/>
            </p:cNvSpPr>
            <p:nvPr/>
          </p:nvSpPr>
          <p:spPr bwMode="auto">
            <a:xfrm>
              <a:off x="3857620" y="5500702"/>
              <a:ext cx="1657825" cy="791182"/>
            </a:xfrm>
            <a:prstGeom prst="rect">
              <a:avLst/>
            </a:prstGeom>
            <a:noFill/>
            <a:ln w="12700" algn="ctr">
              <a:noFill/>
              <a:miter lim="800000"/>
              <a:headEnd/>
              <a:tailEnd/>
            </a:ln>
          </p:spPr>
          <p:txBody>
            <a:bodyPr wrap="none">
              <a:spAutoFit/>
            </a:bodyPr>
            <a:lstStyle/>
            <a:p>
              <a:pPr algn="ctr"/>
              <a:r>
                <a:rPr lang="en-GB" sz="2400" dirty="0"/>
                <a:t>Expenses*</a:t>
              </a:r>
            </a:p>
            <a:p>
              <a:pPr algn="ctr"/>
              <a:r>
                <a:rPr lang="en-GB" sz="2400" b="1" dirty="0"/>
                <a:t>£</a:t>
              </a:r>
              <a:r>
                <a:rPr lang="en-GB" sz="2400" b="1" dirty="0" smtClean="0"/>
                <a:t>1m</a:t>
              </a:r>
              <a:endParaRPr lang="en-GB" sz="2400" b="1" dirty="0"/>
            </a:p>
          </p:txBody>
        </p:sp>
        <p:sp>
          <p:nvSpPr>
            <p:cNvPr id="11" name="Text Box 9"/>
            <p:cNvSpPr txBox="1">
              <a:spLocks noChangeArrowheads="1"/>
            </p:cNvSpPr>
            <p:nvPr/>
          </p:nvSpPr>
          <p:spPr bwMode="auto">
            <a:xfrm>
              <a:off x="972295" y="4149080"/>
              <a:ext cx="1798698" cy="830997"/>
            </a:xfrm>
            <a:prstGeom prst="rect">
              <a:avLst/>
            </a:prstGeom>
            <a:noFill/>
            <a:ln w="12700" algn="ctr">
              <a:noFill/>
              <a:miter lim="800000"/>
              <a:headEnd/>
              <a:tailEnd/>
            </a:ln>
          </p:spPr>
          <p:txBody>
            <a:bodyPr wrap="none">
              <a:spAutoFit/>
            </a:bodyPr>
            <a:lstStyle/>
            <a:p>
              <a:pPr algn="ctr"/>
              <a:r>
                <a:rPr lang="en-GB" sz="2400" dirty="0"/>
                <a:t>Transfers in</a:t>
              </a:r>
            </a:p>
            <a:p>
              <a:pPr algn="ctr"/>
              <a:endParaRPr lang="en-GB" sz="2400" dirty="0"/>
            </a:p>
          </p:txBody>
        </p:sp>
        <p:sp>
          <p:nvSpPr>
            <p:cNvPr id="12" name="Text Box 10"/>
            <p:cNvSpPr txBox="1">
              <a:spLocks noChangeArrowheads="1"/>
            </p:cNvSpPr>
            <p:nvPr/>
          </p:nvSpPr>
          <p:spPr bwMode="auto">
            <a:xfrm>
              <a:off x="5940152" y="4254187"/>
              <a:ext cx="1986248" cy="439546"/>
            </a:xfrm>
            <a:prstGeom prst="rect">
              <a:avLst/>
            </a:prstGeom>
            <a:noFill/>
            <a:ln w="12700" algn="ctr">
              <a:noFill/>
              <a:miter lim="800000"/>
              <a:headEnd/>
              <a:tailEnd/>
            </a:ln>
          </p:spPr>
          <p:txBody>
            <a:bodyPr wrap="none">
              <a:spAutoFit/>
            </a:bodyPr>
            <a:lstStyle/>
            <a:p>
              <a:pPr algn="ctr"/>
              <a:r>
                <a:rPr lang="en-GB" sz="2400" dirty="0"/>
                <a:t>Transfers </a:t>
              </a:r>
              <a:r>
                <a:rPr lang="en-GB" sz="2400" dirty="0" smtClean="0"/>
                <a:t>out</a:t>
              </a:r>
              <a:endParaRPr lang="en-GB" sz="2400" dirty="0"/>
            </a:p>
          </p:txBody>
        </p:sp>
        <p:sp>
          <p:nvSpPr>
            <p:cNvPr id="13" name="AutoShape 12"/>
            <p:cNvSpPr>
              <a:spLocks noChangeArrowheads="1"/>
            </p:cNvSpPr>
            <p:nvPr/>
          </p:nvSpPr>
          <p:spPr bwMode="auto">
            <a:xfrm>
              <a:off x="4284663" y="1989138"/>
              <a:ext cx="701675" cy="430212"/>
            </a:xfrm>
            <a:prstGeom prst="downArrow">
              <a:avLst>
                <a:gd name="adj1" fmla="val 50000"/>
                <a:gd name="adj2" fmla="val 25000"/>
              </a:avLst>
            </a:prstGeom>
            <a:solidFill>
              <a:srgbClr val="97D276"/>
            </a:solidFill>
            <a:ln w="9525" algn="ctr">
              <a:noFill/>
              <a:miter lim="800000"/>
              <a:headEnd/>
              <a:tailEnd/>
            </a:ln>
          </p:spPr>
          <p:txBody>
            <a:bodyPr wrap="none" anchor="ctr"/>
            <a:lstStyle/>
            <a:p>
              <a:pPr algn="ctr"/>
              <a:endParaRPr lang="en-US" dirty="0"/>
            </a:p>
          </p:txBody>
        </p:sp>
        <p:sp>
          <p:nvSpPr>
            <p:cNvPr id="14" name="AutoShape 12"/>
            <p:cNvSpPr>
              <a:spLocks noChangeArrowheads="1"/>
            </p:cNvSpPr>
            <p:nvPr/>
          </p:nvSpPr>
          <p:spPr bwMode="auto">
            <a:xfrm>
              <a:off x="4284662" y="5113345"/>
              <a:ext cx="701675" cy="360362"/>
            </a:xfrm>
            <a:prstGeom prst="downArrow">
              <a:avLst>
                <a:gd name="adj1" fmla="val 50000"/>
                <a:gd name="adj2" fmla="val 25000"/>
              </a:avLst>
            </a:prstGeom>
            <a:solidFill>
              <a:srgbClr val="C72929"/>
            </a:solidFill>
            <a:ln w="9525" algn="ctr">
              <a:noFill/>
              <a:miter lim="800000"/>
              <a:headEnd/>
              <a:tailEnd/>
            </a:ln>
          </p:spPr>
          <p:txBody>
            <a:bodyPr wrap="none" anchor="ctr"/>
            <a:lstStyle/>
            <a:p>
              <a:pPr algn="ctr"/>
              <a:endParaRPr lang="en-US" dirty="0"/>
            </a:p>
          </p:txBody>
        </p:sp>
        <p:sp>
          <p:nvSpPr>
            <p:cNvPr id="15" name="AutoShape 12"/>
            <p:cNvSpPr>
              <a:spLocks noChangeArrowheads="1"/>
            </p:cNvSpPr>
            <p:nvPr/>
          </p:nvSpPr>
          <p:spPr bwMode="auto">
            <a:xfrm rot="-5400000">
              <a:off x="5300662" y="3563938"/>
              <a:ext cx="701675" cy="431800"/>
            </a:xfrm>
            <a:prstGeom prst="downArrow">
              <a:avLst>
                <a:gd name="adj1" fmla="val 50000"/>
                <a:gd name="adj2" fmla="val 25000"/>
              </a:avLst>
            </a:prstGeom>
            <a:solidFill>
              <a:srgbClr val="C72929"/>
            </a:solidFill>
            <a:ln w="9525" algn="ctr">
              <a:noFill/>
              <a:miter lim="800000"/>
              <a:headEnd/>
              <a:tailEnd/>
            </a:ln>
          </p:spPr>
          <p:txBody>
            <a:bodyPr vert="eaVert" wrap="none" anchor="ctr"/>
            <a:lstStyle/>
            <a:p>
              <a:pPr algn="ctr"/>
              <a:endParaRPr lang="en-US" dirty="0"/>
            </a:p>
          </p:txBody>
        </p:sp>
        <p:sp>
          <p:nvSpPr>
            <p:cNvPr id="16" name="AutoShape 12"/>
            <p:cNvSpPr>
              <a:spLocks noChangeArrowheads="1"/>
            </p:cNvSpPr>
            <p:nvPr/>
          </p:nvSpPr>
          <p:spPr bwMode="auto">
            <a:xfrm rot="16200000">
              <a:off x="3323887" y="3459841"/>
              <a:ext cx="701675" cy="495977"/>
            </a:xfrm>
            <a:prstGeom prst="downArrow">
              <a:avLst>
                <a:gd name="adj1" fmla="val 50000"/>
                <a:gd name="adj2" fmla="val 25000"/>
              </a:avLst>
            </a:prstGeom>
            <a:solidFill>
              <a:srgbClr val="97D276"/>
            </a:solidFill>
            <a:ln w="9525" algn="ctr">
              <a:noFill/>
              <a:miter lim="800000"/>
              <a:headEnd/>
              <a:tailEnd/>
            </a:ln>
          </p:spPr>
          <p:txBody>
            <a:bodyPr vert="eaVert" wrap="none" anchor="ctr"/>
            <a:lstStyle/>
            <a:p>
              <a:pPr algn="ctr"/>
              <a:endParaRPr lang="en-US" dirty="0"/>
            </a:p>
          </p:txBody>
        </p:sp>
      </p:grpSp>
      <p:sp>
        <p:nvSpPr>
          <p:cNvPr id="17" name="Text Box 15"/>
          <p:cNvSpPr txBox="1">
            <a:spLocks noChangeArrowheads="1"/>
          </p:cNvSpPr>
          <p:nvPr/>
        </p:nvSpPr>
        <p:spPr bwMode="auto">
          <a:xfrm>
            <a:off x="0" y="5786454"/>
            <a:ext cx="3133725" cy="581025"/>
          </a:xfrm>
          <a:prstGeom prst="rect">
            <a:avLst/>
          </a:prstGeom>
          <a:noFill/>
          <a:ln w="9525">
            <a:noFill/>
            <a:miter lim="800000"/>
            <a:headEnd/>
            <a:tailEnd/>
          </a:ln>
        </p:spPr>
        <p:txBody>
          <a:bodyPr wrap="none">
            <a:spAutoFit/>
          </a:bodyPr>
          <a:lstStyle/>
          <a:p>
            <a:r>
              <a:rPr lang="en-GB" sz="1600" dirty="0"/>
              <a:t>* Investments and administration</a:t>
            </a:r>
          </a:p>
          <a:p>
            <a:r>
              <a:rPr lang="en-GB" sz="1600" dirty="0"/>
              <a:t>** Income and growth</a:t>
            </a:r>
          </a:p>
        </p:txBody>
      </p:sp>
      <p:sp>
        <p:nvSpPr>
          <p:cNvPr id="4" name="TextBox 3"/>
          <p:cNvSpPr txBox="1"/>
          <p:nvPr/>
        </p:nvSpPr>
        <p:spPr>
          <a:xfrm>
            <a:off x="1438055" y="4640359"/>
            <a:ext cx="973344" cy="461665"/>
          </a:xfrm>
          <a:prstGeom prst="rect">
            <a:avLst/>
          </a:prstGeom>
          <a:noFill/>
        </p:spPr>
        <p:txBody>
          <a:bodyPr wrap="none" rtlCol="0">
            <a:spAutoFit/>
          </a:bodyPr>
          <a:lstStyle/>
          <a:p>
            <a:pPr algn="ctr"/>
            <a:r>
              <a:rPr lang="en-GB" sz="2400" b="1" dirty="0" smtClean="0"/>
              <a:t>£29m</a:t>
            </a:r>
            <a:endParaRPr lang="en-GB" sz="2400" b="1" dirty="0"/>
          </a:p>
        </p:txBody>
      </p:sp>
      <p:sp>
        <p:nvSpPr>
          <p:cNvPr id="18" name="TextBox 17"/>
          <p:cNvSpPr txBox="1"/>
          <p:nvPr/>
        </p:nvSpPr>
        <p:spPr>
          <a:xfrm>
            <a:off x="6370430" y="4742769"/>
            <a:ext cx="973343" cy="461665"/>
          </a:xfrm>
          <a:prstGeom prst="rect">
            <a:avLst/>
          </a:prstGeom>
          <a:noFill/>
        </p:spPr>
        <p:txBody>
          <a:bodyPr wrap="none" rtlCol="0">
            <a:spAutoFit/>
          </a:bodyPr>
          <a:lstStyle/>
          <a:p>
            <a:r>
              <a:rPr lang="en-GB" sz="2400" b="1" dirty="0" smtClean="0"/>
              <a:t>£</a:t>
            </a:r>
            <a:r>
              <a:rPr lang="en-GB" sz="2400" b="1" dirty="0" smtClean="0"/>
              <a:t>34m</a:t>
            </a:r>
            <a:endParaRPr lang="en-GB" sz="2400" b="1" dirty="0"/>
          </a:p>
        </p:txBody>
      </p:sp>
      <p:sp>
        <p:nvSpPr>
          <p:cNvPr id="19" name="TextBox 18"/>
          <p:cNvSpPr txBox="1"/>
          <p:nvPr/>
        </p:nvSpPr>
        <p:spPr>
          <a:xfrm>
            <a:off x="211923" y="6543006"/>
            <a:ext cx="5045677" cy="276999"/>
          </a:xfrm>
          <a:prstGeom prst="rect">
            <a:avLst/>
          </a:prstGeom>
          <a:noFill/>
        </p:spPr>
        <p:txBody>
          <a:bodyPr wrap="none" rtlCol="0">
            <a:spAutoFit/>
          </a:bodyPr>
          <a:lstStyle/>
          <a:p>
            <a:r>
              <a:rPr lang="en-GB" sz="1200" dirty="0" smtClean="0">
                <a:solidFill>
                  <a:schemeClr val="bg1"/>
                </a:solidFill>
              </a:rPr>
              <a:t>Source: LB Harrow Pension Fund Annual </a:t>
            </a:r>
            <a:r>
              <a:rPr lang="en-GB" sz="1200" dirty="0">
                <a:solidFill>
                  <a:schemeClr val="bg1"/>
                </a:solidFill>
              </a:rPr>
              <a:t>R</a:t>
            </a:r>
            <a:r>
              <a:rPr lang="en-GB" sz="1200" dirty="0" smtClean="0">
                <a:solidFill>
                  <a:schemeClr val="bg1"/>
                </a:solidFill>
              </a:rPr>
              <a:t>eport and Accounts </a:t>
            </a:r>
            <a:r>
              <a:rPr lang="en-GB" sz="1200" dirty="0" smtClean="0">
                <a:solidFill>
                  <a:schemeClr val="bg1"/>
                </a:solidFill>
              </a:rPr>
              <a:t>2014/15</a:t>
            </a:r>
            <a:endParaRPr lang="en-GB" sz="1200" dirty="0">
              <a:solidFill>
                <a:schemeClr val="bg1"/>
              </a:solidFill>
            </a:endParaRPr>
          </a:p>
        </p:txBody>
      </p:sp>
    </p:spTree>
    <p:extLst>
      <p:ext uri="{BB962C8B-B14F-4D97-AF65-F5344CB8AC3E}">
        <p14:creationId xmlns:p14="http://schemas.microsoft.com/office/powerpoint/2010/main" val="140248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blue25"/>
          <p:cNvSpPr>
            <a:spLocks noChangeArrowheads="1"/>
          </p:cNvSpPr>
          <p:nvPr/>
        </p:nvSpPr>
        <p:spPr bwMode="auto">
          <a:xfrm>
            <a:off x="7092950" y="4292600"/>
            <a:ext cx="1223963" cy="360363"/>
          </a:xfrm>
          <a:prstGeom prst="rect">
            <a:avLst/>
          </a:prstGeom>
          <a:blipFill dpi="0" rotWithShape="1">
            <a:blip r:embed="rId3" cstate="print"/>
            <a:srcRect/>
            <a:tile tx="0" ty="0" sx="100000" sy="100000" flip="none" algn="tl"/>
          </a:blipFill>
          <a:ln w="9525" algn="ctr">
            <a:noFill/>
            <a:miter lim="800000"/>
            <a:headEnd/>
            <a:tailEnd/>
          </a:ln>
        </p:spPr>
        <p:txBody>
          <a:bodyPr wrap="none" anchor="ctr"/>
          <a:lstStyle/>
          <a:p>
            <a:endParaRPr lang="en-US" dirty="0"/>
          </a:p>
        </p:txBody>
      </p:sp>
      <p:sp>
        <p:nvSpPr>
          <p:cNvPr id="7171" name="AutoShape 3" descr="blue25"/>
          <p:cNvSpPr>
            <a:spLocks noChangeArrowheads="1"/>
          </p:cNvSpPr>
          <p:nvPr/>
        </p:nvSpPr>
        <p:spPr bwMode="auto">
          <a:xfrm flipH="1">
            <a:off x="7092950" y="3860800"/>
            <a:ext cx="1223963" cy="431800"/>
          </a:xfrm>
          <a:prstGeom prst="rtTriangle">
            <a:avLst/>
          </a:prstGeom>
          <a:blipFill dpi="0" rotWithShape="1">
            <a:blip r:embed="rId3" cstate="print"/>
            <a:srcRect/>
            <a:tile tx="0" ty="0" sx="100000" sy="100000" flip="none" algn="tl"/>
          </a:blipFill>
          <a:ln w="9525" algn="ctr">
            <a:noFill/>
            <a:miter lim="800000"/>
            <a:headEnd/>
            <a:tailEnd/>
          </a:ln>
        </p:spPr>
        <p:txBody>
          <a:bodyPr wrap="none" anchor="ctr"/>
          <a:lstStyle/>
          <a:p>
            <a:endParaRPr lang="en-US" dirty="0"/>
          </a:p>
        </p:txBody>
      </p:sp>
      <p:sp>
        <p:nvSpPr>
          <p:cNvPr id="7172" name="Rectangle 4" descr="blue50"/>
          <p:cNvSpPr>
            <a:spLocks noChangeArrowheads="1"/>
          </p:cNvSpPr>
          <p:nvPr/>
        </p:nvSpPr>
        <p:spPr bwMode="auto">
          <a:xfrm>
            <a:off x="4716463" y="4221163"/>
            <a:ext cx="2376487" cy="431800"/>
          </a:xfrm>
          <a:prstGeom prst="rect">
            <a:avLst/>
          </a:prstGeom>
          <a:blipFill dpi="0" rotWithShape="1">
            <a:blip r:embed="rId4" cstate="print"/>
            <a:srcRect/>
            <a:tile tx="0" ty="0" sx="100000" sy="100000" flip="none" algn="tl"/>
          </a:blipFill>
          <a:ln w="9525" algn="ctr">
            <a:noFill/>
            <a:miter lim="800000"/>
            <a:headEnd/>
            <a:tailEnd/>
          </a:ln>
        </p:spPr>
        <p:txBody>
          <a:bodyPr wrap="none" anchor="ctr"/>
          <a:lstStyle/>
          <a:p>
            <a:endParaRPr lang="en-US" dirty="0"/>
          </a:p>
        </p:txBody>
      </p:sp>
      <p:sp>
        <p:nvSpPr>
          <p:cNvPr id="7173" name="AutoShape 5" descr="blue50"/>
          <p:cNvSpPr>
            <a:spLocks noChangeArrowheads="1"/>
          </p:cNvSpPr>
          <p:nvPr/>
        </p:nvSpPr>
        <p:spPr bwMode="auto">
          <a:xfrm flipH="1">
            <a:off x="4716463" y="3500438"/>
            <a:ext cx="2376487" cy="719137"/>
          </a:xfrm>
          <a:prstGeom prst="rtTriangle">
            <a:avLst/>
          </a:prstGeom>
          <a:blipFill dpi="0" rotWithShape="1">
            <a:blip r:embed="rId4" cstate="print"/>
            <a:srcRect/>
            <a:tile tx="0" ty="0" sx="100000" sy="100000" flip="none" algn="tl"/>
          </a:blipFill>
          <a:ln w="9525" algn="ctr">
            <a:noFill/>
            <a:miter lim="800000"/>
            <a:headEnd/>
            <a:tailEnd/>
          </a:ln>
        </p:spPr>
        <p:txBody>
          <a:bodyPr wrap="none" anchor="ctr"/>
          <a:lstStyle/>
          <a:p>
            <a:endParaRPr lang="en-US" dirty="0"/>
          </a:p>
        </p:txBody>
      </p:sp>
      <p:sp>
        <p:nvSpPr>
          <p:cNvPr id="7174" name="Rectangle 6"/>
          <p:cNvSpPr>
            <a:spLocks noGrp="1" noChangeArrowheads="1"/>
          </p:cNvSpPr>
          <p:nvPr>
            <p:ph type="title"/>
          </p:nvPr>
        </p:nvSpPr>
        <p:spPr>
          <a:xfrm>
            <a:off x="223838" y="402020"/>
            <a:ext cx="8229600" cy="1143000"/>
          </a:xfrm>
        </p:spPr>
        <p:txBody>
          <a:bodyPr/>
          <a:lstStyle/>
          <a:p>
            <a:pPr eaLnBrk="1" hangingPunct="1"/>
            <a:r>
              <a:rPr lang="en-GB" dirty="0" smtClean="0"/>
              <a:t>Promise now, pay later: Long term pension promise in ever-changing environment</a:t>
            </a:r>
          </a:p>
        </p:txBody>
      </p:sp>
      <p:sp>
        <p:nvSpPr>
          <p:cNvPr id="7175" name="Text Box 7"/>
          <p:cNvSpPr txBox="1">
            <a:spLocks noChangeArrowheads="1"/>
          </p:cNvSpPr>
          <p:nvPr/>
        </p:nvSpPr>
        <p:spPr bwMode="auto">
          <a:xfrm>
            <a:off x="6443663" y="2781300"/>
            <a:ext cx="2305050" cy="519113"/>
          </a:xfrm>
          <a:prstGeom prst="rect">
            <a:avLst/>
          </a:prstGeom>
          <a:noFill/>
          <a:ln w="9525">
            <a:noFill/>
            <a:miter lim="800000"/>
            <a:headEnd/>
            <a:tailEnd/>
          </a:ln>
        </p:spPr>
        <p:txBody>
          <a:bodyPr>
            <a:spAutoFit/>
          </a:bodyPr>
          <a:lstStyle/>
          <a:p>
            <a:endParaRPr lang="en-US" dirty="0">
              <a:latin typeface="Arial MT"/>
            </a:endParaRPr>
          </a:p>
        </p:txBody>
      </p:sp>
      <p:sp>
        <p:nvSpPr>
          <p:cNvPr id="7176" name="Line 8"/>
          <p:cNvSpPr>
            <a:spLocks noChangeShapeType="1"/>
          </p:cNvSpPr>
          <p:nvPr/>
        </p:nvSpPr>
        <p:spPr bwMode="auto">
          <a:xfrm>
            <a:off x="827088" y="4652963"/>
            <a:ext cx="7489825" cy="0"/>
          </a:xfrm>
          <a:prstGeom prst="line">
            <a:avLst/>
          </a:prstGeom>
          <a:noFill/>
          <a:ln w="9525">
            <a:solidFill>
              <a:schemeClr val="tx1"/>
            </a:solidFill>
            <a:round/>
            <a:headEnd/>
            <a:tailEnd/>
          </a:ln>
        </p:spPr>
        <p:txBody>
          <a:bodyPr/>
          <a:lstStyle/>
          <a:p>
            <a:endParaRPr lang="en-GB" dirty="0"/>
          </a:p>
        </p:txBody>
      </p:sp>
      <p:sp>
        <p:nvSpPr>
          <p:cNvPr id="7177" name="Line 9"/>
          <p:cNvSpPr>
            <a:spLocks noChangeShapeType="1"/>
          </p:cNvSpPr>
          <p:nvPr/>
        </p:nvSpPr>
        <p:spPr bwMode="auto">
          <a:xfrm>
            <a:off x="827088" y="4652963"/>
            <a:ext cx="0" cy="288925"/>
          </a:xfrm>
          <a:prstGeom prst="line">
            <a:avLst/>
          </a:prstGeom>
          <a:noFill/>
          <a:ln w="9525">
            <a:solidFill>
              <a:schemeClr val="tx1"/>
            </a:solidFill>
            <a:round/>
            <a:headEnd/>
            <a:tailEnd/>
          </a:ln>
        </p:spPr>
        <p:txBody>
          <a:bodyPr/>
          <a:lstStyle/>
          <a:p>
            <a:endParaRPr lang="en-GB" dirty="0"/>
          </a:p>
        </p:txBody>
      </p:sp>
      <p:sp>
        <p:nvSpPr>
          <p:cNvPr id="7178" name="Line 10"/>
          <p:cNvSpPr>
            <a:spLocks noChangeShapeType="1"/>
          </p:cNvSpPr>
          <p:nvPr/>
        </p:nvSpPr>
        <p:spPr bwMode="auto">
          <a:xfrm>
            <a:off x="4500563" y="4652963"/>
            <a:ext cx="0" cy="288925"/>
          </a:xfrm>
          <a:prstGeom prst="line">
            <a:avLst/>
          </a:prstGeom>
          <a:noFill/>
          <a:ln w="9525">
            <a:solidFill>
              <a:schemeClr val="tx1"/>
            </a:solidFill>
            <a:round/>
            <a:headEnd/>
            <a:tailEnd/>
          </a:ln>
        </p:spPr>
        <p:txBody>
          <a:bodyPr/>
          <a:lstStyle/>
          <a:p>
            <a:endParaRPr lang="en-GB" dirty="0"/>
          </a:p>
        </p:txBody>
      </p:sp>
      <p:sp>
        <p:nvSpPr>
          <p:cNvPr id="7179" name="Rectangle 11"/>
          <p:cNvSpPr>
            <a:spLocks noChangeArrowheads="1"/>
          </p:cNvSpPr>
          <p:nvPr/>
        </p:nvSpPr>
        <p:spPr bwMode="auto">
          <a:xfrm>
            <a:off x="4211638" y="2565400"/>
            <a:ext cx="542925" cy="208756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7180" name="Line 12"/>
          <p:cNvSpPr>
            <a:spLocks noChangeShapeType="1"/>
          </p:cNvSpPr>
          <p:nvPr/>
        </p:nvSpPr>
        <p:spPr bwMode="auto">
          <a:xfrm flipH="1">
            <a:off x="4859338" y="1916113"/>
            <a:ext cx="649287" cy="649287"/>
          </a:xfrm>
          <a:prstGeom prst="line">
            <a:avLst/>
          </a:prstGeom>
          <a:noFill/>
          <a:ln w="9525">
            <a:solidFill>
              <a:schemeClr val="tx1"/>
            </a:solidFill>
            <a:round/>
            <a:headEnd/>
            <a:tailEnd type="triangle" w="med" len="med"/>
          </a:ln>
        </p:spPr>
        <p:txBody>
          <a:bodyPr/>
          <a:lstStyle/>
          <a:p>
            <a:endParaRPr lang="en-GB" dirty="0"/>
          </a:p>
        </p:txBody>
      </p:sp>
      <p:sp>
        <p:nvSpPr>
          <p:cNvPr id="7181" name="Text Box 13"/>
          <p:cNvSpPr txBox="1">
            <a:spLocks noChangeArrowheads="1"/>
          </p:cNvSpPr>
          <p:nvPr/>
        </p:nvSpPr>
        <p:spPr bwMode="auto">
          <a:xfrm>
            <a:off x="5507038" y="1628775"/>
            <a:ext cx="1728787" cy="400050"/>
          </a:xfrm>
          <a:prstGeom prst="rect">
            <a:avLst/>
          </a:prstGeom>
          <a:noFill/>
          <a:ln w="9525">
            <a:noFill/>
            <a:miter lim="800000"/>
            <a:headEnd/>
            <a:tailEnd/>
          </a:ln>
        </p:spPr>
        <p:txBody>
          <a:bodyPr>
            <a:spAutoFit/>
          </a:bodyPr>
          <a:lstStyle/>
          <a:p>
            <a:pPr>
              <a:spcBef>
                <a:spcPct val="50000"/>
              </a:spcBef>
            </a:pPr>
            <a:r>
              <a:rPr lang="en-GB" sz="2000" dirty="0"/>
              <a:t>Lump Sum</a:t>
            </a:r>
          </a:p>
        </p:txBody>
      </p:sp>
      <p:sp>
        <p:nvSpPr>
          <p:cNvPr id="7182" name="Line 14"/>
          <p:cNvSpPr>
            <a:spLocks noChangeShapeType="1"/>
          </p:cNvSpPr>
          <p:nvPr/>
        </p:nvSpPr>
        <p:spPr bwMode="auto">
          <a:xfrm>
            <a:off x="7092950" y="4652963"/>
            <a:ext cx="0" cy="288925"/>
          </a:xfrm>
          <a:prstGeom prst="line">
            <a:avLst/>
          </a:prstGeom>
          <a:noFill/>
          <a:ln w="9525">
            <a:solidFill>
              <a:schemeClr val="tx1"/>
            </a:solidFill>
            <a:round/>
            <a:headEnd/>
            <a:tailEnd/>
          </a:ln>
        </p:spPr>
        <p:txBody>
          <a:bodyPr/>
          <a:lstStyle/>
          <a:p>
            <a:endParaRPr lang="en-GB" dirty="0"/>
          </a:p>
        </p:txBody>
      </p:sp>
      <p:sp>
        <p:nvSpPr>
          <p:cNvPr id="7183" name="Rectangle 15"/>
          <p:cNvSpPr>
            <a:spLocks noChangeArrowheads="1"/>
          </p:cNvSpPr>
          <p:nvPr/>
        </p:nvSpPr>
        <p:spPr bwMode="auto">
          <a:xfrm>
            <a:off x="7158038" y="4173538"/>
            <a:ext cx="1295400" cy="517525"/>
          </a:xfrm>
          <a:prstGeom prst="rect">
            <a:avLst/>
          </a:prstGeom>
          <a:noFill/>
          <a:ln w="9525">
            <a:noFill/>
            <a:miter lim="800000"/>
            <a:headEnd/>
            <a:tailEnd/>
          </a:ln>
        </p:spPr>
        <p:txBody>
          <a:bodyPr wrap="none">
            <a:spAutoFit/>
          </a:bodyPr>
          <a:lstStyle/>
          <a:p>
            <a:r>
              <a:rPr lang="en-GB" sz="1400" b="1" dirty="0"/>
              <a:t>Dependant’s </a:t>
            </a:r>
          </a:p>
          <a:p>
            <a:r>
              <a:rPr lang="en-GB" sz="1400" b="1" dirty="0"/>
              <a:t>Pension</a:t>
            </a:r>
          </a:p>
        </p:txBody>
      </p:sp>
      <p:sp>
        <p:nvSpPr>
          <p:cNvPr id="7184" name="Text Box 16"/>
          <p:cNvSpPr txBox="1">
            <a:spLocks noChangeArrowheads="1"/>
          </p:cNvSpPr>
          <p:nvPr/>
        </p:nvSpPr>
        <p:spPr bwMode="auto">
          <a:xfrm>
            <a:off x="5357813" y="4000500"/>
            <a:ext cx="1728787" cy="581025"/>
          </a:xfrm>
          <a:prstGeom prst="rect">
            <a:avLst/>
          </a:prstGeom>
          <a:noFill/>
          <a:ln w="9525">
            <a:noFill/>
            <a:miter lim="800000"/>
            <a:headEnd/>
            <a:tailEnd/>
          </a:ln>
        </p:spPr>
        <p:txBody>
          <a:bodyPr>
            <a:spAutoFit/>
          </a:bodyPr>
          <a:lstStyle/>
          <a:p>
            <a:pPr>
              <a:spcBef>
                <a:spcPct val="50000"/>
              </a:spcBef>
            </a:pPr>
            <a:r>
              <a:rPr lang="en-GB" sz="1600" b="1" dirty="0"/>
              <a:t>Member’s Pension</a:t>
            </a:r>
          </a:p>
        </p:txBody>
      </p:sp>
      <p:sp>
        <p:nvSpPr>
          <p:cNvPr id="7185" name="Text Box 17"/>
          <p:cNvSpPr txBox="1">
            <a:spLocks noChangeArrowheads="1"/>
          </p:cNvSpPr>
          <p:nvPr/>
        </p:nvSpPr>
        <p:spPr bwMode="auto">
          <a:xfrm>
            <a:off x="565150" y="5097463"/>
            <a:ext cx="504825" cy="304800"/>
          </a:xfrm>
          <a:prstGeom prst="rect">
            <a:avLst/>
          </a:prstGeom>
          <a:noFill/>
          <a:ln w="9525">
            <a:noFill/>
            <a:miter lim="800000"/>
            <a:headEnd/>
            <a:tailEnd/>
          </a:ln>
        </p:spPr>
        <p:txBody>
          <a:bodyPr>
            <a:spAutoFit/>
          </a:bodyPr>
          <a:lstStyle/>
          <a:p>
            <a:pPr>
              <a:spcBef>
                <a:spcPct val="50000"/>
              </a:spcBef>
            </a:pPr>
            <a:r>
              <a:rPr lang="en-GB" sz="1400" dirty="0"/>
              <a:t>40</a:t>
            </a:r>
          </a:p>
        </p:txBody>
      </p:sp>
      <p:sp>
        <p:nvSpPr>
          <p:cNvPr id="7186" name="Text Box 18"/>
          <p:cNvSpPr txBox="1">
            <a:spLocks noChangeArrowheads="1"/>
          </p:cNvSpPr>
          <p:nvPr/>
        </p:nvSpPr>
        <p:spPr bwMode="auto">
          <a:xfrm>
            <a:off x="4246563" y="5097463"/>
            <a:ext cx="504825" cy="304800"/>
          </a:xfrm>
          <a:prstGeom prst="rect">
            <a:avLst/>
          </a:prstGeom>
          <a:noFill/>
          <a:ln w="9525">
            <a:noFill/>
            <a:miter lim="800000"/>
            <a:headEnd/>
            <a:tailEnd/>
          </a:ln>
        </p:spPr>
        <p:txBody>
          <a:bodyPr>
            <a:spAutoFit/>
          </a:bodyPr>
          <a:lstStyle/>
          <a:p>
            <a:pPr>
              <a:spcBef>
                <a:spcPct val="50000"/>
              </a:spcBef>
            </a:pPr>
            <a:r>
              <a:rPr lang="en-GB" sz="1400" dirty="0"/>
              <a:t>65</a:t>
            </a:r>
          </a:p>
        </p:txBody>
      </p:sp>
      <p:sp>
        <p:nvSpPr>
          <p:cNvPr id="7187" name="Text Box 19"/>
          <p:cNvSpPr txBox="1">
            <a:spLocks noChangeArrowheads="1"/>
          </p:cNvSpPr>
          <p:nvPr/>
        </p:nvSpPr>
        <p:spPr bwMode="auto">
          <a:xfrm>
            <a:off x="6842125" y="5106988"/>
            <a:ext cx="504825" cy="304800"/>
          </a:xfrm>
          <a:prstGeom prst="rect">
            <a:avLst/>
          </a:prstGeom>
          <a:noFill/>
          <a:ln w="9525">
            <a:noFill/>
            <a:miter lim="800000"/>
            <a:headEnd/>
            <a:tailEnd/>
          </a:ln>
        </p:spPr>
        <p:txBody>
          <a:bodyPr>
            <a:spAutoFit/>
          </a:bodyPr>
          <a:lstStyle/>
          <a:p>
            <a:pPr>
              <a:spcBef>
                <a:spcPct val="50000"/>
              </a:spcBef>
            </a:pPr>
            <a:r>
              <a:rPr lang="en-GB" sz="1400" dirty="0"/>
              <a:t>85</a:t>
            </a:r>
          </a:p>
        </p:txBody>
      </p:sp>
      <p:sp>
        <p:nvSpPr>
          <p:cNvPr id="7188" name="Text Box 20"/>
          <p:cNvSpPr txBox="1">
            <a:spLocks noChangeArrowheads="1"/>
          </p:cNvSpPr>
          <p:nvPr/>
        </p:nvSpPr>
        <p:spPr bwMode="auto">
          <a:xfrm>
            <a:off x="714375" y="5786438"/>
            <a:ext cx="1643063" cy="400050"/>
          </a:xfrm>
          <a:prstGeom prst="rect">
            <a:avLst/>
          </a:prstGeom>
          <a:noFill/>
          <a:ln w="9525">
            <a:noFill/>
            <a:miter lim="800000"/>
            <a:headEnd/>
            <a:tailEnd/>
          </a:ln>
        </p:spPr>
        <p:txBody>
          <a:bodyPr>
            <a:spAutoFit/>
          </a:bodyPr>
          <a:lstStyle/>
          <a:p>
            <a:pPr>
              <a:spcBef>
                <a:spcPct val="50000"/>
              </a:spcBef>
            </a:pPr>
            <a:r>
              <a:rPr lang="en-GB" sz="2000" dirty="0"/>
              <a:t>Recruitment</a:t>
            </a:r>
          </a:p>
        </p:txBody>
      </p:sp>
      <p:sp>
        <p:nvSpPr>
          <p:cNvPr id="7189" name="Rectangle 21"/>
          <p:cNvSpPr>
            <a:spLocks noChangeArrowheads="1"/>
          </p:cNvSpPr>
          <p:nvPr/>
        </p:nvSpPr>
        <p:spPr bwMode="auto">
          <a:xfrm rot="5400000">
            <a:off x="2339182" y="3140869"/>
            <a:ext cx="360362" cy="3384550"/>
          </a:xfrm>
          <a:prstGeom prst="rect">
            <a:avLst/>
          </a:prstGeom>
          <a:solidFill>
            <a:schemeClr val="hlink"/>
          </a:solidFill>
          <a:ln w="9525">
            <a:solidFill>
              <a:schemeClr val="tx1"/>
            </a:solidFill>
            <a:miter lim="800000"/>
            <a:headEnd/>
            <a:tailEnd/>
          </a:ln>
        </p:spPr>
        <p:txBody>
          <a:bodyPr rot="10800000" vert="eaVert" wrap="none" anchor="ctr"/>
          <a:lstStyle/>
          <a:p>
            <a:r>
              <a:rPr lang="en-GB" sz="1600" dirty="0">
                <a:solidFill>
                  <a:srgbClr val="FFFFFF"/>
                </a:solidFill>
              </a:rPr>
              <a:t>Contributions</a:t>
            </a:r>
          </a:p>
        </p:txBody>
      </p:sp>
      <p:sp>
        <p:nvSpPr>
          <p:cNvPr id="7190" name="Text Box 22"/>
          <p:cNvSpPr txBox="1">
            <a:spLocks noChangeArrowheads="1"/>
          </p:cNvSpPr>
          <p:nvPr/>
        </p:nvSpPr>
        <p:spPr bwMode="auto">
          <a:xfrm rot="-5400000">
            <a:off x="-516731" y="3301207"/>
            <a:ext cx="1728787" cy="400050"/>
          </a:xfrm>
          <a:prstGeom prst="rect">
            <a:avLst/>
          </a:prstGeom>
          <a:noFill/>
          <a:ln w="9525">
            <a:noFill/>
            <a:miter lim="800000"/>
            <a:headEnd/>
            <a:tailEnd/>
          </a:ln>
        </p:spPr>
        <p:txBody>
          <a:bodyPr>
            <a:spAutoFit/>
          </a:bodyPr>
          <a:lstStyle/>
          <a:p>
            <a:pPr>
              <a:spcBef>
                <a:spcPct val="50000"/>
              </a:spcBef>
            </a:pPr>
            <a:r>
              <a:rPr lang="en-GB" sz="2000" dirty="0"/>
              <a:t>Expenditure</a:t>
            </a:r>
          </a:p>
        </p:txBody>
      </p:sp>
      <p:sp>
        <p:nvSpPr>
          <p:cNvPr id="7191" name="Text Box 23"/>
          <p:cNvSpPr txBox="1">
            <a:spLocks noChangeArrowheads="1"/>
          </p:cNvSpPr>
          <p:nvPr/>
        </p:nvSpPr>
        <p:spPr bwMode="auto">
          <a:xfrm rot="-5400000">
            <a:off x="-516731" y="4956969"/>
            <a:ext cx="1728788" cy="400050"/>
          </a:xfrm>
          <a:prstGeom prst="rect">
            <a:avLst/>
          </a:prstGeom>
          <a:noFill/>
          <a:ln w="9525">
            <a:noFill/>
            <a:miter lim="800000"/>
            <a:headEnd/>
            <a:tailEnd/>
          </a:ln>
        </p:spPr>
        <p:txBody>
          <a:bodyPr>
            <a:spAutoFit/>
          </a:bodyPr>
          <a:lstStyle/>
          <a:p>
            <a:pPr>
              <a:spcBef>
                <a:spcPct val="50000"/>
              </a:spcBef>
            </a:pPr>
            <a:r>
              <a:rPr lang="en-GB" sz="2000" dirty="0"/>
              <a:t>Income</a:t>
            </a:r>
          </a:p>
        </p:txBody>
      </p:sp>
      <p:sp>
        <p:nvSpPr>
          <p:cNvPr id="7192" name="Line 24"/>
          <p:cNvSpPr>
            <a:spLocks noChangeShapeType="1"/>
          </p:cNvSpPr>
          <p:nvPr/>
        </p:nvSpPr>
        <p:spPr bwMode="auto">
          <a:xfrm flipH="1" flipV="1">
            <a:off x="827088" y="5373688"/>
            <a:ext cx="0" cy="360362"/>
          </a:xfrm>
          <a:prstGeom prst="line">
            <a:avLst/>
          </a:prstGeom>
          <a:noFill/>
          <a:ln w="9525">
            <a:solidFill>
              <a:schemeClr val="tx1"/>
            </a:solidFill>
            <a:round/>
            <a:headEnd/>
            <a:tailEnd type="triangle" w="med" len="med"/>
          </a:ln>
        </p:spPr>
        <p:txBody>
          <a:bodyPr/>
          <a:lstStyle/>
          <a:p>
            <a:endParaRPr lang="en-GB" dirty="0"/>
          </a:p>
        </p:txBody>
      </p:sp>
      <p:sp>
        <p:nvSpPr>
          <p:cNvPr id="7193" name="Line 25"/>
          <p:cNvSpPr>
            <a:spLocks noChangeShapeType="1"/>
          </p:cNvSpPr>
          <p:nvPr/>
        </p:nvSpPr>
        <p:spPr bwMode="auto">
          <a:xfrm flipH="1" flipV="1">
            <a:off x="4500563" y="5373688"/>
            <a:ext cx="0" cy="360362"/>
          </a:xfrm>
          <a:prstGeom prst="line">
            <a:avLst/>
          </a:prstGeom>
          <a:noFill/>
          <a:ln w="9525">
            <a:solidFill>
              <a:schemeClr val="tx1"/>
            </a:solidFill>
            <a:round/>
            <a:headEnd/>
            <a:tailEnd type="triangle" w="med" len="med"/>
          </a:ln>
        </p:spPr>
        <p:txBody>
          <a:bodyPr/>
          <a:lstStyle/>
          <a:p>
            <a:endParaRPr lang="en-GB" dirty="0"/>
          </a:p>
        </p:txBody>
      </p:sp>
      <p:sp>
        <p:nvSpPr>
          <p:cNvPr id="7194" name="Rectangle 26"/>
          <p:cNvSpPr>
            <a:spLocks noChangeArrowheads="1"/>
          </p:cNvSpPr>
          <p:nvPr/>
        </p:nvSpPr>
        <p:spPr bwMode="auto">
          <a:xfrm>
            <a:off x="3851275" y="5734050"/>
            <a:ext cx="1506538" cy="400050"/>
          </a:xfrm>
          <a:prstGeom prst="rect">
            <a:avLst/>
          </a:prstGeom>
          <a:noFill/>
          <a:ln w="9525">
            <a:noFill/>
            <a:miter lim="800000"/>
            <a:headEnd/>
            <a:tailEnd/>
          </a:ln>
        </p:spPr>
        <p:txBody>
          <a:bodyPr>
            <a:spAutoFit/>
          </a:bodyPr>
          <a:lstStyle/>
          <a:p>
            <a:r>
              <a:rPr lang="en-GB" sz="2000" dirty="0"/>
              <a:t>Retirement</a:t>
            </a:r>
          </a:p>
        </p:txBody>
      </p:sp>
      <p:sp>
        <p:nvSpPr>
          <p:cNvPr id="7195" name="Rectangle 26"/>
          <p:cNvSpPr>
            <a:spLocks noChangeArrowheads="1"/>
          </p:cNvSpPr>
          <p:nvPr/>
        </p:nvSpPr>
        <p:spPr bwMode="auto">
          <a:xfrm>
            <a:off x="6643688" y="5715000"/>
            <a:ext cx="1296987" cy="400050"/>
          </a:xfrm>
          <a:prstGeom prst="rect">
            <a:avLst/>
          </a:prstGeom>
          <a:noFill/>
          <a:ln w="9525">
            <a:noFill/>
            <a:miter lim="800000"/>
            <a:headEnd/>
            <a:tailEnd/>
          </a:ln>
        </p:spPr>
        <p:txBody>
          <a:bodyPr>
            <a:spAutoFit/>
          </a:bodyPr>
          <a:lstStyle/>
          <a:p>
            <a:r>
              <a:rPr lang="en-GB" sz="2000" dirty="0"/>
              <a:t>Death</a:t>
            </a:r>
          </a:p>
        </p:txBody>
      </p:sp>
    </p:spTree>
    <p:extLst>
      <p:ext uri="{BB962C8B-B14F-4D97-AF65-F5344CB8AC3E}">
        <p14:creationId xmlns:p14="http://schemas.microsoft.com/office/powerpoint/2010/main" val="76858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79512" y="197768"/>
            <a:ext cx="8229600" cy="1143000"/>
          </a:xfrm>
        </p:spPr>
        <p:txBody>
          <a:bodyPr/>
          <a:lstStyle/>
          <a:p>
            <a:r>
              <a:rPr lang="en-GB" dirty="0"/>
              <a:t>Scheme benefits – the building blocks</a:t>
            </a:r>
          </a:p>
        </p:txBody>
      </p:sp>
      <p:sp>
        <p:nvSpPr>
          <p:cNvPr id="448582" name="Rectangle 70"/>
          <p:cNvSpPr>
            <a:spLocks noChangeArrowheads="1"/>
          </p:cNvSpPr>
          <p:nvPr/>
        </p:nvSpPr>
        <p:spPr bwMode="auto">
          <a:xfrm>
            <a:off x="539553" y="1773238"/>
            <a:ext cx="1728787" cy="679450"/>
          </a:xfrm>
          <a:prstGeom prst="rect">
            <a:avLst/>
          </a:prstGeom>
          <a:solidFill>
            <a:schemeClr val="accent1"/>
          </a:solidFill>
          <a:ln w="9525">
            <a:noFill/>
            <a:miter lim="800000"/>
            <a:headEnd/>
            <a:tailEnd/>
          </a:ln>
          <a:effectLst/>
        </p:spPr>
        <p:txBody>
          <a:bodyPr wrap="none" anchor="ctr"/>
          <a:lstStyle/>
          <a:p>
            <a:pPr algn="ctr"/>
            <a:r>
              <a:rPr lang="en-GB" sz="1400" dirty="0">
                <a:solidFill>
                  <a:srgbClr val="FFFFFF"/>
                </a:solidFill>
              </a:rPr>
              <a:t>Period of </a:t>
            </a:r>
          </a:p>
          <a:p>
            <a:pPr algn="ctr"/>
            <a:r>
              <a:rPr lang="en-GB" sz="1400" dirty="0">
                <a:solidFill>
                  <a:srgbClr val="FFFFFF"/>
                </a:solidFill>
              </a:rPr>
              <a:t>Scheme </a:t>
            </a:r>
          </a:p>
          <a:p>
            <a:pPr algn="ctr"/>
            <a:r>
              <a:rPr lang="en-GB" sz="1400" dirty="0">
                <a:solidFill>
                  <a:srgbClr val="FFFFFF"/>
                </a:solidFill>
              </a:rPr>
              <a:t>Membership</a:t>
            </a:r>
          </a:p>
        </p:txBody>
      </p:sp>
      <p:sp>
        <p:nvSpPr>
          <p:cNvPr id="448583" name="Rectangle 71"/>
          <p:cNvSpPr>
            <a:spLocks noChangeArrowheads="1"/>
          </p:cNvSpPr>
          <p:nvPr/>
        </p:nvSpPr>
        <p:spPr bwMode="auto">
          <a:xfrm>
            <a:off x="955478" y="2636838"/>
            <a:ext cx="1728787" cy="679450"/>
          </a:xfrm>
          <a:prstGeom prst="rect">
            <a:avLst/>
          </a:prstGeom>
          <a:solidFill>
            <a:srgbClr val="9BD2E5"/>
          </a:solidFill>
          <a:ln w="9525">
            <a:noFill/>
            <a:miter lim="800000"/>
            <a:headEnd/>
            <a:tailEnd/>
          </a:ln>
          <a:effectLst/>
        </p:spPr>
        <p:txBody>
          <a:bodyPr wrap="none" anchor="ctr"/>
          <a:lstStyle/>
          <a:p>
            <a:pPr algn="ctr"/>
            <a:r>
              <a:rPr lang="en-GB" sz="1400" dirty="0"/>
              <a:t>Time in the LGPS</a:t>
            </a:r>
          </a:p>
        </p:txBody>
      </p:sp>
      <p:sp>
        <p:nvSpPr>
          <p:cNvPr id="448584" name="Rectangle 72"/>
          <p:cNvSpPr>
            <a:spLocks noChangeArrowheads="1"/>
          </p:cNvSpPr>
          <p:nvPr/>
        </p:nvSpPr>
        <p:spPr bwMode="auto">
          <a:xfrm>
            <a:off x="955478" y="3500438"/>
            <a:ext cx="1728787" cy="679450"/>
          </a:xfrm>
          <a:prstGeom prst="rect">
            <a:avLst/>
          </a:prstGeom>
          <a:solidFill>
            <a:srgbClr val="9BD2E5"/>
          </a:solidFill>
          <a:ln w="9525">
            <a:noFill/>
            <a:miter lim="800000"/>
            <a:headEnd/>
            <a:tailEnd/>
          </a:ln>
          <a:effectLst/>
        </p:spPr>
        <p:txBody>
          <a:bodyPr wrap="none" anchor="ctr"/>
          <a:lstStyle/>
          <a:p>
            <a:pPr algn="ctr"/>
            <a:r>
              <a:rPr lang="en-GB" sz="1400" dirty="0"/>
              <a:t>Transferred in</a:t>
            </a:r>
          </a:p>
        </p:txBody>
      </p:sp>
      <p:sp>
        <p:nvSpPr>
          <p:cNvPr id="448585" name="Rectangle 73"/>
          <p:cNvSpPr>
            <a:spLocks noChangeArrowheads="1"/>
          </p:cNvSpPr>
          <p:nvPr/>
        </p:nvSpPr>
        <p:spPr bwMode="auto">
          <a:xfrm>
            <a:off x="955478" y="4364038"/>
            <a:ext cx="1728787" cy="679450"/>
          </a:xfrm>
          <a:prstGeom prst="rect">
            <a:avLst/>
          </a:prstGeom>
          <a:solidFill>
            <a:srgbClr val="9BD2E5"/>
          </a:solidFill>
          <a:ln w="9525">
            <a:noFill/>
            <a:miter lim="800000"/>
            <a:headEnd/>
            <a:tailEnd/>
          </a:ln>
          <a:effectLst/>
        </p:spPr>
        <p:txBody>
          <a:bodyPr wrap="none" anchor="ctr"/>
          <a:lstStyle/>
          <a:p>
            <a:pPr algn="ctr"/>
            <a:r>
              <a:rPr lang="en-GB" sz="1400" dirty="0"/>
              <a:t>Bought by the </a:t>
            </a:r>
          </a:p>
          <a:p>
            <a:pPr algn="ctr"/>
            <a:r>
              <a:rPr lang="en-GB" sz="1400" dirty="0"/>
              <a:t>member</a:t>
            </a:r>
          </a:p>
        </p:txBody>
      </p:sp>
      <p:sp>
        <p:nvSpPr>
          <p:cNvPr id="448590" name="Rectangle 78"/>
          <p:cNvSpPr>
            <a:spLocks noChangeArrowheads="1"/>
          </p:cNvSpPr>
          <p:nvPr/>
        </p:nvSpPr>
        <p:spPr bwMode="auto">
          <a:xfrm>
            <a:off x="955478" y="5229225"/>
            <a:ext cx="1728787" cy="679450"/>
          </a:xfrm>
          <a:prstGeom prst="rect">
            <a:avLst/>
          </a:prstGeom>
          <a:solidFill>
            <a:srgbClr val="9BD2E5"/>
          </a:solidFill>
          <a:ln w="9525">
            <a:noFill/>
            <a:miter lim="800000"/>
            <a:headEnd/>
            <a:tailEnd/>
          </a:ln>
          <a:effectLst/>
        </p:spPr>
        <p:txBody>
          <a:bodyPr wrap="none" anchor="ctr"/>
          <a:lstStyle/>
          <a:p>
            <a:pPr algn="ctr"/>
            <a:r>
              <a:rPr lang="en-GB" sz="1400" dirty="0"/>
              <a:t>Awarded by </a:t>
            </a:r>
          </a:p>
          <a:p>
            <a:pPr algn="ctr"/>
            <a:r>
              <a:rPr lang="en-GB" sz="1400" dirty="0"/>
              <a:t>the employer</a:t>
            </a:r>
          </a:p>
        </p:txBody>
      </p:sp>
      <p:sp>
        <p:nvSpPr>
          <p:cNvPr id="448592" name="Rectangle 80"/>
          <p:cNvSpPr>
            <a:spLocks noChangeArrowheads="1"/>
          </p:cNvSpPr>
          <p:nvPr/>
        </p:nvSpPr>
        <p:spPr bwMode="auto">
          <a:xfrm>
            <a:off x="6587628" y="1268760"/>
            <a:ext cx="1728788" cy="679450"/>
          </a:xfrm>
          <a:prstGeom prst="rect">
            <a:avLst/>
          </a:prstGeom>
          <a:solidFill>
            <a:schemeClr val="accent1"/>
          </a:solidFill>
          <a:ln w="9525">
            <a:noFill/>
            <a:miter lim="800000"/>
            <a:headEnd/>
            <a:tailEnd/>
          </a:ln>
          <a:effectLst/>
        </p:spPr>
        <p:txBody>
          <a:bodyPr wrap="none" anchor="ctr"/>
          <a:lstStyle/>
          <a:p>
            <a:pPr algn="ctr"/>
            <a:r>
              <a:rPr lang="en-GB" sz="1400" dirty="0">
                <a:solidFill>
                  <a:srgbClr val="FFFFFF"/>
                </a:solidFill>
              </a:rPr>
              <a:t>Final pay in </a:t>
            </a:r>
          </a:p>
          <a:p>
            <a:pPr algn="ctr"/>
            <a:r>
              <a:rPr lang="en-GB" sz="1400" dirty="0">
                <a:solidFill>
                  <a:srgbClr val="FFFFFF"/>
                </a:solidFill>
              </a:rPr>
              <a:t>last year</a:t>
            </a:r>
          </a:p>
        </p:txBody>
      </p:sp>
      <p:sp>
        <p:nvSpPr>
          <p:cNvPr id="448593" name="Rectangle 81"/>
          <p:cNvSpPr>
            <a:spLocks noChangeArrowheads="1"/>
          </p:cNvSpPr>
          <p:nvPr/>
        </p:nvSpPr>
        <p:spPr bwMode="auto">
          <a:xfrm>
            <a:off x="6227266" y="2132360"/>
            <a:ext cx="1728787" cy="679450"/>
          </a:xfrm>
          <a:prstGeom prst="rect">
            <a:avLst/>
          </a:prstGeom>
          <a:solidFill>
            <a:srgbClr val="9BD2E5"/>
          </a:solidFill>
          <a:ln w="9525">
            <a:noFill/>
            <a:miter lim="800000"/>
            <a:headEnd/>
            <a:tailEnd/>
          </a:ln>
          <a:effectLst/>
        </p:spPr>
        <p:txBody>
          <a:bodyPr wrap="none" anchor="ctr"/>
          <a:lstStyle/>
          <a:p>
            <a:pPr algn="ctr"/>
            <a:r>
              <a:rPr lang="en-GB" sz="1400" dirty="0"/>
              <a:t>Basic pay/salary</a:t>
            </a:r>
          </a:p>
        </p:txBody>
      </p:sp>
      <p:sp>
        <p:nvSpPr>
          <p:cNvPr id="448594" name="Rectangle 82"/>
          <p:cNvSpPr>
            <a:spLocks noChangeArrowheads="1"/>
          </p:cNvSpPr>
          <p:nvPr/>
        </p:nvSpPr>
        <p:spPr bwMode="auto">
          <a:xfrm>
            <a:off x="6227266" y="2995960"/>
            <a:ext cx="1728787" cy="679450"/>
          </a:xfrm>
          <a:prstGeom prst="rect">
            <a:avLst/>
          </a:prstGeom>
          <a:solidFill>
            <a:srgbClr val="9BD2E5"/>
          </a:solidFill>
          <a:ln w="9525">
            <a:noFill/>
            <a:miter lim="800000"/>
            <a:headEnd/>
            <a:tailEnd/>
          </a:ln>
          <a:effectLst/>
        </p:spPr>
        <p:txBody>
          <a:bodyPr wrap="none" anchor="ctr"/>
          <a:lstStyle/>
          <a:p>
            <a:pPr algn="ctr"/>
            <a:r>
              <a:rPr lang="en-GB" sz="1400" dirty="0"/>
              <a:t>Extras – bonus, </a:t>
            </a:r>
            <a:r>
              <a:rPr lang="en-GB" sz="1400" dirty="0" smtClean="0"/>
              <a:t> </a:t>
            </a:r>
            <a:endParaRPr lang="en-GB" sz="1400" dirty="0"/>
          </a:p>
          <a:p>
            <a:pPr algn="ctr"/>
            <a:r>
              <a:rPr lang="en-GB" sz="1400" dirty="0" smtClean="0"/>
              <a:t>overtime, benefits in</a:t>
            </a:r>
          </a:p>
          <a:p>
            <a:pPr algn="ctr"/>
            <a:r>
              <a:rPr lang="en-GB" sz="1400" dirty="0" smtClean="0"/>
              <a:t>kind</a:t>
            </a:r>
            <a:endParaRPr lang="en-GB" sz="1400" dirty="0"/>
          </a:p>
        </p:txBody>
      </p:sp>
      <p:cxnSp>
        <p:nvCxnSpPr>
          <p:cNvPr id="448598" name="AutoShape 86"/>
          <p:cNvCxnSpPr>
            <a:cxnSpLocks noChangeShapeType="1"/>
            <a:stCxn id="448582" idx="1"/>
            <a:endCxn id="448583" idx="1"/>
          </p:cNvCxnSpPr>
          <p:nvPr/>
        </p:nvCxnSpPr>
        <p:spPr bwMode="auto">
          <a:xfrm rot="10800000" flipH="1" flipV="1">
            <a:off x="539553" y="2112963"/>
            <a:ext cx="415925" cy="863600"/>
          </a:xfrm>
          <a:prstGeom prst="bentConnector3">
            <a:avLst>
              <a:gd name="adj1" fmla="val -54963"/>
            </a:avLst>
          </a:prstGeom>
          <a:noFill/>
          <a:ln w="9525">
            <a:solidFill>
              <a:schemeClr val="tx1"/>
            </a:solidFill>
            <a:miter lim="800000"/>
            <a:headEnd/>
            <a:tailEnd/>
          </a:ln>
          <a:effectLst/>
        </p:spPr>
      </p:cxnSp>
      <p:cxnSp>
        <p:nvCxnSpPr>
          <p:cNvPr id="448599" name="AutoShape 87"/>
          <p:cNvCxnSpPr>
            <a:cxnSpLocks noChangeShapeType="1"/>
            <a:stCxn id="448582" idx="1"/>
            <a:endCxn id="448584" idx="1"/>
          </p:cNvCxnSpPr>
          <p:nvPr/>
        </p:nvCxnSpPr>
        <p:spPr bwMode="auto">
          <a:xfrm rot="10800000" flipH="1" flipV="1">
            <a:off x="539553" y="2112963"/>
            <a:ext cx="415925" cy="1727200"/>
          </a:xfrm>
          <a:prstGeom prst="bentConnector3">
            <a:avLst>
              <a:gd name="adj1" fmla="val -54963"/>
            </a:avLst>
          </a:prstGeom>
          <a:noFill/>
          <a:ln w="9525">
            <a:solidFill>
              <a:schemeClr val="tx1"/>
            </a:solidFill>
            <a:miter lim="800000"/>
            <a:headEnd/>
            <a:tailEnd/>
          </a:ln>
          <a:effectLst/>
        </p:spPr>
      </p:cxnSp>
      <p:cxnSp>
        <p:nvCxnSpPr>
          <p:cNvPr id="448600" name="AutoShape 88"/>
          <p:cNvCxnSpPr>
            <a:cxnSpLocks noChangeShapeType="1"/>
            <a:stCxn id="448582" idx="1"/>
            <a:endCxn id="448585" idx="1"/>
          </p:cNvCxnSpPr>
          <p:nvPr/>
        </p:nvCxnSpPr>
        <p:spPr bwMode="auto">
          <a:xfrm rot="10800000" flipH="1" flipV="1">
            <a:off x="539553" y="2112963"/>
            <a:ext cx="415925" cy="2590800"/>
          </a:xfrm>
          <a:prstGeom prst="bentConnector3">
            <a:avLst>
              <a:gd name="adj1" fmla="val -54963"/>
            </a:avLst>
          </a:prstGeom>
          <a:noFill/>
          <a:ln w="9525">
            <a:solidFill>
              <a:schemeClr val="tx1"/>
            </a:solidFill>
            <a:miter lim="800000"/>
            <a:headEnd/>
            <a:tailEnd/>
          </a:ln>
          <a:effectLst/>
        </p:spPr>
      </p:cxnSp>
      <p:cxnSp>
        <p:nvCxnSpPr>
          <p:cNvPr id="448601" name="AutoShape 89"/>
          <p:cNvCxnSpPr>
            <a:cxnSpLocks noChangeShapeType="1"/>
            <a:stCxn id="448582" idx="1"/>
            <a:endCxn id="448590" idx="1"/>
          </p:cNvCxnSpPr>
          <p:nvPr/>
        </p:nvCxnSpPr>
        <p:spPr bwMode="auto">
          <a:xfrm rot="10800000" flipH="1" flipV="1">
            <a:off x="539553" y="2112963"/>
            <a:ext cx="415925" cy="3455987"/>
          </a:xfrm>
          <a:prstGeom prst="bentConnector3">
            <a:avLst>
              <a:gd name="adj1" fmla="val -54963"/>
            </a:avLst>
          </a:prstGeom>
          <a:noFill/>
          <a:ln w="9525">
            <a:solidFill>
              <a:schemeClr val="tx1"/>
            </a:solidFill>
            <a:miter lim="800000"/>
            <a:headEnd/>
            <a:tailEnd/>
          </a:ln>
          <a:effectLst/>
        </p:spPr>
      </p:cxnSp>
      <p:cxnSp>
        <p:nvCxnSpPr>
          <p:cNvPr id="448604" name="AutoShape 92"/>
          <p:cNvCxnSpPr>
            <a:cxnSpLocks noChangeShapeType="1"/>
            <a:stCxn id="448592" idx="3"/>
            <a:endCxn id="448593" idx="3"/>
          </p:cNvCxnSpPr>
          <p:nvPr/>
        </p:nvCxnSpPr>
        <p:spPr bwMode="auto">
          <a:xfrm flipH="1">
            <a:off x="7956053" y="1608485"/>
            <a:ext cx="360363" cy="863600"/>
          </a:xfrm>
          <a:prstGeom prst="bentConnector3">
            <a:avLst>
              <a:gd name="adj1" fmla="val -63435"/>
            </a:avLst>
          </a:prstGeom>
          <a:noFill/>
          <a:ln w="9525">
            <a:solidFill>
              <a:schemeClr val="tx1"/>
            </a:solidFill>
            <a:miter lim="800000"/>
            <a:headEnd/>
            <a:tailEnd/>
          </a:ln>
          <a:effectLst/>
        </p:spPr>
      </p:cxnSp>
      <p:cxnSp>
        <p:nvCxnSpPr>
          <p:cNvPr id="448605" name="AutoShape 93"/>
          <p:cNvCxnSpPr>
            <a:cxnSpLocks noChangeShapeType="1"/>
            <a:stCxn id="448592" idx="3"/>
            <a:endCxn id="448594" idx="3"/>
          </p:cNvCxnSpPr>
          <p:nvPr/>
        </p:nvCxnSpPr>
        <p:spPr bwMode="auto">
          <a:xfrm flipH="1">
            <a:off x="7956053" y="1608485"/>
            <a:ext cx="360363" cy="1727200"/>
          </a:xfrm>
          <a:prstGeom prst="bentConnector3">
            <a:avLst>
              <a:gd name="adj1" fmla="val -63435"/>
            </a:avLst>
          </a:prstGeom>
          <a:noFill/>
          <a:ln w="9525">
            <a:solidFill>
              <a:schemeClr val="tx1"/>
            </a:solidFill>
            <a:miter lim="800000"/>
            <a:headEnd/>
            <a:tailEnd/>
          </a:ln>
          <a:effectLst/>
        </p:spPr>
      </p:cxnSp>
      <p:sp>
        <p:nvSpPr>
          <p:cNvPr id="19" name="Rectangle 70"/>
          <p:cNvSpPr>
            <a:spLocks noChangeArrowheads="1"/>
          </p:cNvSpPr>
          <p:nvPr/>
        </p:nvSpPr>
        <p:spPr bwMode="auto">
          <a:xfrm>
            <a:off x="3363392" y="1772816"/>
            <a:ext cx="1728787" cy="679450"/>
          </a:xfrm>
          <a:prstGeom prst="rect">
            <a:avLst/>
          </a:prstGeom>
          <a:solidFill>
            <a:schemeClr val="accent1"/>
          </a:solidFill>
          <a:ln w="9525">
            <a:noFill/>
            <a:miter lim="800000"/>
            <a:headEnd/>
            <a:tailEnd/>
          </a:ln>
          <a:effectLst/>
        </p:spPr>
        <p:txBody>
          <a:bodyPr wrap="none" anchor="ctr"/>
          <a:lstStyle/>
          <a:p>
            <a:pPr algn="ctr"/>
            <a:r>
              <a:rPr lang="en-GB" sz="1400" dirty="0" smtClean="0">
                <a:solidFill>
                  <a:srgbClr val="FFFFFF"/>
                </a:solidFill>
              </a:rPr>
              <a:t>Accrual</a:t>
            </a:r>
          </a:p>
          <a:p>
            <a:pPr algn="ctr"/>
            <a:r>
              <a:rPr lang="en-GB" sz="1400" dirty="0" smtClean="0">
                <a:solidFill>
                  <a:srgbClr val="FFFFFF"/>
                </a:solidFill>
              </a:rPr>
              <a:t>rates</a:t>
            </a:r>
            <a:endParaRPr lang="en-GB" sz="1400" dirty="0">
              <a:solidFill>
                <a:srgbClr val="FFFFFF"/>
              </a:solidFill>
            </a:endParaRPr>
          </a:p>
        </p:txBody>
      </p:sp>
      <p:sp>
        <p:nvSpPr>
          <p:cNvPr id="20" name="Rectangle 71"/>
          <p:cNvSpPr>
            <a:spLocks noChangeArrowheads="1"/>
          </p:cNvSpPr>
          <p:nvPr/>
        </p:nvSpPr>
        <p:spPr bwMode="auto">
          <a:xfrm>
            <a:off x="3779317" y="2636416"/>
            <a:ext cx="1728787" cy="679450"/>
          </a:xfrm>
          <a:prstGeom prst="rect">
            <a:avLst/>
          </a:prstGeom>
          <a:solidFill>
            <a:srgbClr val="9BD2E5"/>
          </a:solidFill>
          <a:ln w="9525">
            <a:noFill/>
            <a:miter lim="800000"/>
            <a:headEnd/>
            <a:tailEnd/>
          </a:ln>
          <a:effectLst/>
        </p:spPr>
        <p:txBody>
          <a:bodyPr wrap="none" anchor="ctr"/>
          <a:lstStyle/>
          <a:p>
            <a:pPr algn="ctr"/>
            <a:r>
              <a:rPr lang="en-GB" sz="1400" dirty="0" smtClean="0"/>
              <a:t>Pre-2008 </a:t>
            </a:r>
          </a:p>
          <a:p>
            <a:pPr algn="ctr"/>
            <a:r>
              <a:rPr lang="en-GB" sz="1400" dirty="0" smtClean="0"/>
              <a:t>1/80th</a:t>
            </a:r>
            <a:endParaRPr lang="en-GB" sz="1400" dirty="0"/>
          </a:p>
        </p:txBody>
      </p:sp>
      <p:sp>
        <p:nvSpPr>
          <p:cNvPr id="21" name="Rectangle 72"/>
          <p:cNvSpPr>
            <a:spLocks noChangeArrowheads="1"/>
          </p:cNvSpPr>
          <p:nvPr/>
        </p:nvSpPr>
        <p:spPr bwMode="auto">
          <a:xfrm>
            <a:off x="3779317" y="3500016"/>
            <a:ext cx="1728787" cy="679450"/>
          </a:xfrm>
          <a:prstGeom prst="rect">
            <a:avLst/>
          </a:prstGeom>
          <a:solidFill>
            <a:srgbClr val="9BD2E5"/>
          </a:solidFill>
          <a:ln w="9525">
            <a:noFill/>
            <a:miter lim="800000"/>
            <a:headEnd/>
            <a:tailEnd/>
          </a:ln>
          <a:effectLst/>
        </p:spPr>
        <p:txBody>
          <a:bodyPr wrap="none" anchor="ctr"/>
          <a:lstStyle/>
          <a:p>
            <a:pPr algn="ctr"/>
            <a:r>
              <a:rPr lang="en-GB" sz="1400" dirty="0" smtClean="0"/>
              <a:t>Post-2008</a:t>
            </a:r>
          </a:p>
          <a:p>
            <a:pPr algn="ctr"/>
            <a:r>
              <a:rPr lang="en-GB" sz="1400" dirty="0" smtClean="0"/>
              <a:t>1/60th</a:t>
            </a:r>
            <a:endParaRPr lang="en-GB" sz="1400" dirty="0"/>
          </a:p>
        </p:txBody>
      </p:sp>
      <p:sp>
        <p:nvSpPr>
          <p:cNvPr id="22" name="Rectangle 73"/>
          <p:cNvSpPr>
            <a:spLocks noChangeArrowheads="1"/>
          </p:cNvSpPr>
          <p:nvPr/>
        </p:nvSpPr>
        <p:spPr bwMode="auto">
          <a:xfrm>
            <a:off x="3779317" y="4363616"/>
            <a:ext cx="1728787" cy="679450"/>
          </a:xfrm>
          <a:prstGeom prst="rect">
            <a:avLst/>
          </a:prstGeom>
          <a:solidFill>
            <a:srgbClr val="9BD2E5"/>
          </a:solidFill>
          <a:ln w="9525">
            <a:noFill/>
            <a:miter lim="800000"/>
            <a:headEnd/>
            <a:tailEnd/>
          </a:ln>
          <a:effectLst/>
        </p:spPr>
        <p:txBody>
          <a:bodyPr wrap="none" anchor="ctr"/>
          <a:lstStyle/>
          <a:p>
            <a:pPr algn="ctr"/>
            <a:r>
              <a:rPr lang="en-GB" sz="1400" dirty="0" smtClean="0"/>
              <a:t>Post-2014</a:t>
            </a:r>
          </a:p>
          <a:p>
            <a:pPr algn="ctr"/>
            <a:r>
              <a:rPr lang="en-GB" sz="1400" dirty="0" smtClean="0"/>
              <a:t>1/49th</a:t>
            </a:r>
            <a:endParaRPr lang="en-GB" sz="1400" dirty="0"/>
          </a:p>
        </p:txBody>
      </p:sp>
      <p:cxnSp>
        <p:nvCxnSpPr>
          <p:cNvPr id="24" name="AutoShape 86"/>
          <p:cNvCxnSpPr>
            <a:cxnSpLocks noChangeShapeType="1"/>
            <a:stCxn id="19" idx="1"/>
            <a:endCxn id="20" idx="1"/>
          </p:cNvCxnSpPr>
          <p:nvPr/>
        </p:nvCxnSpPr>
        <p:spPr bwMode="auto">
          <a:xfrm rot="10800000" flipH="1" flipV="1">
            <a:off x="3363392" y="2112541"/>
            <a:ext cx="415925" cy="863600"/>
          </a:xfrm>
          <a:prstGeom prst="bentConnector3">
            <a:avLst>
              <a:gd name="adj1" fmla="val -54963"/>
            </a:avLst>
          </a:prstGeom>
          <a:noFill/>
          <a:ln w="9525">
            <a:solidFill>
              <a:schemeClr val="tx1"/>
            </a:solidFill>
            <a:miter lim="800000"/>
            <a:headEnd/>
            <a:tailEnd/>
          </a:ln>
          <a:effectLst/>
        </p:spPr>
      </p:cxnSp>
      <p:cxnSp>
        <p:nvCxnSpPr>
          <p:cNvPr id="25" name="AutoShape 87"/>
          <p:cNvCxnSpPr>
            <a:cxnSpLocks noChangeShapeType="1"/>
            <a:stCxn id="19" idx="1"/>
            <a:endCxn id="21" idx="1"/>
          </p:cNvCxnSpPr>
          <p:nvPr/>
        </p:nvCxnSpPr>
        <p:spPr bwMode="auto">
          <a:xfrm rot="10800000" flipH="1" flipV="1">
            <a:off x="3363392" y="2112541"/>
            <a:ext cx="415925" cy="1727200"/>
          </a:xfrm>
          <a:prstGeom prst="bentConnector3">
            <a:avLst>
              <a:gd name="adj1" fmla="val -54963"/>
            </a:avLst>
          </a:prstGeom>
          <a:noFill/>
          <a:ln w="9525">
            <a:solidFill>
              <a:schemeClr val="tx1"/>
            </a:solidFill>
            <a:miter lim="800000"/>
            <a:headEnd/>
            <a:tailEnd/>
          </a:ln>
          <a:effectLst/>
        </p:spPr>
      </p:cxnSp>
      <p:cxnSp>
        <p:nvCxnSpPr>
          <p:cNvPr id="26" name="AutoShape 88"/>
          <p:cNvCxnSpPr>
            <a:cxnSpLocks noChangeShapeType="1"/>
            <a:stCxn id="19" idx="1"/>
            <a:endCxn id="22" idx="1"/>
          </p:cNvCxnSpPr>
          <p:nvPr/>
        </p:nvCxnSpPr>
        <p:spPr bwMode="auto">
          <a:xfrm rot="10800000" flipH="1" flipV="1">
            <a:off x="3363392" y="2112541"/>
            <a:ext cx="415925" cy="2590800"/>
          </a:xfrm>
          <a:prstGeom prst="bentConnector3">
            <a:avLst>
              <a:gd name="adj1" fmla="val -54963"/>
            </a:avLst>
          </a:prstGeom>
          <a:noFill/>
          <a:ln w="9525">
            <a:solidFill>
              <a:schemeClr val="tx1"/>
            </a:solidFill>
            <a:miter lim="800000"/>
            <a:headEnd/>
            <a:tailEnd/>
          </a:ln>
          <a:effectLst/>
        </p:spPr>
      </p:cxnSp>
      <p:cxnSp>
        <p:nvCxnSpPr>
          <p:cNvPr id="27" name="AutoShape 89"/>
          <p:cNvCxnSpPr>
            <a:cxnSpLocks noChangeShapeType="1"/>
            <a:stCxn id="19" idx="1"/>
          </p:cNvCxnSpPr>
          <p:nvPr/>
        </p:nvCxnSpPr>
        <p:spPr bwMode="auto">
          <a:xfrm rot="10800000" flipH="1" flipV="1">
            <a:off x="3363392" y="2112541"/>
            <a:ext cx="415925" cy="3455987"/>
          </a:xfrm>
          <a:prstGeom prst="bentConnector3">
            <a:avLst>
              <a:gd name="adj1" fmla="val -54963"/>
            </a:avLst>
          </a:prstGeom>
          <a:noFill/>
          <a:ln w="9525">
            <a:solidFill>
              <a:schemeClr val="tx1"/>
            </a:solidFill>
            <a:miter lim="800000"/>
            <a:headEnd/>
            <a:tailEnd/>
          </a:ln>
          <a:effectLst/>
        </p:spPr>
      </p:cxnSp>
      <p:sp>
        <p:nvSpPr>
          <p:cNvPr id="28" name="Rectangle 27"/>
          <p:cNvSpPr/>
          <p:nvPr/>
        </p:nvSpPr>
        <p:spPr>
          <a:xfrm>
            <a:off x="2915816" y="5229200"/>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2915816" y="4725144"/>
            <a:ext cx="495672"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80"/>
          <p:cNvSpPr>
            <a:spLocks noChangeArrowheads="1"/>
          </p:cNvSpPr>
          <p:nvPr/>
        </p:nvSpPr>
        <p:spPr bwMode="auto">
          <a:xfrm>
            <a:off x="6587628" y="4118694"/>
            <a:ext cx="1728788" cy="679450"/>
          </a:xfrm>
          <a:prstGeom prst="rect">
            <a:avLst/>
          </a:prstGeom>
          <a:solidFill>
            <a:schemeClr val="accent1"/>
          </a:solidFill>
          <a:ln w="9525">
            <a:noFill/>
            <a:miter lim="800000"/>
            <a:headEnd/>
            <a:tailEnd/>
          </a:ln>
          <a:effectLst/>
        </p:spPr>
        <p:txBody>
          <a:bodyPr wrap="none" anchor="ctr"/>
          <a:lstStyle/>
          <a:p>
            <a:pPr algn="ctr"/>
            <a:r>
              <a:rPr lang="en-GB" sz="1400" dirty="0" smtClean="0">
                <a:solidFill>
                  <a:srgbClr val="FFFFFF"/>
                </a:solidFill>
              </a:rPr>
              <a:t>Pay during</a:t>
            </a:r>
          </a:p>
          <a:p>
            <a:pPr algn="ctr"/>
            <a:r>
              <a:rPr lang="en-GB" sz="1400" dirty="0" smtClean="0">
                <a:solidFill>
                  <a:srgbClr val="FFFFFF"/>
                </a:solidFill>
              </a:rPr>
              <a:t>each year</a:t>
            </a:r>
            <a:endParaRPr lang="en-GB" sz="1400" dirty="0">
              <a:solidFill>
                <a:srgbClr val="FFFFFF"/>
              </a:solidFill>
            </a:endParaRPr>
          </a:p>
        </p:txBody>
      </p:sp>
      <p:sp>
        <p:nvSpPr>
          <p:cNvPr id="31" name="Rectangle 81"/>
          <p:cNvSpPr>
            <a:spLocks noChangeArrowheads="1"/>
          </p:cNvSpPr>
          <p:nvPr/>
        </p:nvSpPr>
        <p:spPr bwMode="auto">
          <a:xfrm>
            <a:off x="6227266" y="4982294"/>
            <a:ext cx="1728787" cy="679450"/>
          </a:xfrm>
          <a:prstGeom prst="rect">
            <a:avLst/>
          </a:prstGeom>
          <a:solidFill>
            <a:srgbClr val="9BD2E5"/>
          </a:solidFill>
          <a:ln w="9525">
            <a:noFill/>
            <a:miter lim="800000"/>
            <a:headEnd/>
            <a:tailEnd/>
          </a:ln>
          <a:effectLst/>
        </p:spPr>
        <p:txBody>
          <a:bodyPr wrap="none" anchor="ctr"/>
          <a:lstStyle/>
          <a:p>
            <a:pPr algn="ctr"/>
            <a:r>
              <a:rPr lang="en-GB" sz="1400" dirty="0"/>
              <a:t>Basic pay/salary</a:t>
            </a:r>
          </a:p>
        </p:txBody>
      </p:sp>
      <p:sp>
        <p:nvSpPr>
          <p:cNvPr id="32" name="Rectangle 82"/>
          <p:cNvSpPr>
            <a:spLocks noChangeArrowheads="1"/>
          </p:cNvSpPr>
          <p:nvPr/>
        </p:nvSpPr>
        <p:spPr bwMode="auto">
          <a:xfrm>
            <a:off x="6227266" y="5845894"/>
            <a:ext cx="1728787" cy="679450"/>
          </a:xfrm>
          <a:prstGeom prst="rect">
            <a:avLst/>
          </a:prstGeom>
          <a:solidFill>
            <a:srgbClr val="9BD2E5"/>
          </a:solidFill>
          <a:ln w="9525">
            <a:noFill/>
            <a:miter lim="800000"/>
            <a:headEnd/>
            <a:tailEnd/>
          </a:ln>
          <a:effectLst/>
        </p:spPr>
        <p:txBody>
          <a:bodyPr wrap="none" anchor="ctr"/>
          <a:lstStyle/>
          <a:p>
            <a:pPr algn="ctr"/>
            <a:r>
              <a:rPr lang="en-GB" sz="1400" dirty="0"/>
              <a:t>Extras – bonus, </a:t>
            </a:r>
            <a:r>
              <a:rPr lang="en-GB" sz="1400" dirty="0" smtClean="0"/>
              <a:t> </a:t>
            </a:r>
            <a:endParaRPr lang="en-GB" sz="1400" dirty="0"/>
          </a:p>
          <a:p>
            <a:pPr algn="ctr"/>
            <a:r>
              <a:rPr lang="en-GB" sz="1400" dirty="0" smtClean="0"/>
              <a:t>Overtime, benefits in</a:t>
            </a:r>
          </a:p>
          <a:p>
            <a:pPr algn="ctr"/>
            <a:r>
              <a:rPr lang="en-GB" sz="1400" dirty="0" smtClean="0"/>
              <a:t>kind</a:t>
            </a:r>
            <a:endParaRPr lang="en-GB" sz="1400" dirty="0"/>
          </a:p>
        </p:txBody>
      </p:sp>
      <p:cxnSp>
        <p:nvCxnSpPr>
          <p:cNvPr id="34" name="AutoShape 92"/>
          <p:cNvCxnSpPr>
            <a:cxnSpLocks noChangeShapeType="1"/>
            <a:stCxn id="30" idx="3"/>
            <a:endCxn id="31" idx="3"/>
          </p:cNvCxnSpPr>
          <p:nvPr/>
        </p:nvCxnSpPr>
        <p:spPr bwMode="auto">
          <a:xfrm flipH="1">
            <a:off x="7956053" y="4458419"/>
            <a:ext cx="360363" cy="863600"/>
          </a:xfrm>
          <a:prstGeom prst="bentConnector3">
            <a:avLst>
              <a:gd name="adj1" fmla="val -63435"/>
            </a:avLst>
          </a:prstGeom>
          <a:noFill/>
          <a:ln w="9525">
            <a:solidFill>
              <a:schemeClr val="tx1"/>
            </a:solidFill>
            <a:miter lim="800000"/>
            <a:headEnd/>
            <a:tailEnd/>
          </a:ln>
          <a:effectLst/>
        </p:spPr>
      </p:cxnSp>
      <p:cxnSp>
        <p:nvCxnSpPr>
          <p:cNvPr id="35" name="AutoShape 93"/>
          <p:cNvCxnSpPr>
            <a:cxnSpLocks noChangeShapeType="1"/>
            <a:stCxn id="30" idx="3"/>
            <a:endCxn id="32" idx="3"/>
          </p:cNvCxnSpPr>
          <p:nvPr/>
        </p:nvCxnSpPr>
        <p:spPr bwMode="auto">
          <a:xfrm flipH="1">
            <a:off x="7956053" y="4458419"/>
            <a:ext cx="360363" cy="1727200"/>
          </a:xfrm>
          <a:prstGeom prst="bentConnector3">
            <a:avLst>
              <a:gd name="adj1" fmla="val -63435"/>
            </a:avLst>
          </a:prstGeom>
          <a:noFill/>
          <a:ln w="9525">
            <a:solidFill>
              <a:schemeClr val="tx1"/>
            </a:solidFill>
            <a:miter lim="800000"/>
            <a:headEnd/>
            <a:tailEnd/>
          </a:ln>
          <a:effectLst/>
        </p:spPr>
      </p:cxnSp>
    </p:spTree>
    <p:extLst>
      <p:ext uri="{BB962C8B-B14F-4D97-AF65-F5344CB8AC3E}">
        <p14:creationId xmlns:p14="http://schemas.microsoft.com/office/powerpoint/2010/main" val="13885905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smtClean="0"/>
              <a:t>Overview of a valuation</a:t>
            </a:r>
          </a:p>
        </p:txBody>
      </p:sp>
      <p:sp>
        <p:nvSpPr>
          <p:cNvPr id="10243" name="Rectangle 3"/>
          <p:cNvSpPr>
            <a:spLocks noGrp="1" noChangeArrowheads="1"/>
          </p:cNvSpPr>
          <p:nvPr>
            <p:ph type="body" idx="1"/>
          </p:nvPr>
        </p:nvSpPr>
        <p:spPr>
          <a:xfrm>
            <a:off x="249238" y="1482725"/>
            <a:ext cx="7772400" cy="4322763"/>
          </a:xfrm>
        </p:spPr>
        <p:txBody>
          <a:bodyPr/>
          <a:lstStyle/>
          <a:p>
            <a:r>
              <a:rPr lang="en-GB" dirty="0" smtClean="0"/>
              <a:t>Actual cost of a Scheme will depend on the </a:t>
            </a:r>
            <a:r>
              <a:rPr lang="en-GB" dirty="0" smtClean="0">
                <a:solidFill>
                  <a:schemeClr val="accent2"/>
                </a:solidFill>
              </a:rPr>
              <a:t>pensions actually paid</a:t>
            </a:r>
          </a:p>
          <a:p>
            <a:r>
              <a:rPr lang="en-GB" dirty="0" smtClean="0"/>
              <a:t>A valuation is an </a:t>
            </a:r>
            <a:r>
              <a:rPr lang="en-GB" dirty="0" smtClean="0">
                <a:solidFill>
                  <a:schemeClr val="accent2"/>
                </a:solidFill>
              </a:rPr>
              <a:t>estimate </a:t>
            </a:r>
            <a:r>
              <a:rPr lang="en-GB" dirty="0" smtClean="0"/>
              <a:t>of how much money will be needed to pay the pensions</a:t>
            </a:r>
          </a:p>
          <a:p>
            <a:r>
              <a:rPr lang="en-GB" dirty="0" smtClean="0"/>
              <a:t>Estimate is based on assumptions about</a:t>
            </a:r>
          </a:p>
          <a:p>
            <a:pPr lvl="1"/>
            <a:r>
              <a:rPr lang="en-GB" sz="2800" dirty="0" smtClean="0">
                <a:solidFill>
                  <a:schemeClr val="accent2"/>
                </a:solidFill>
              </a:rPr>
              <a:t>amounts </a:t>
            </a:r>
            <a:r>
              <a:rPr lang="en-GB" sz="2800" dirty="0" smtClean="0"/>
              <a:t>of benefit payments</a:t>
            </a:r>
          </a:p>
          <a:p>
            <a:pPr lvl="1"/>
            <a:r>
              <a:rPr lang="en-GB" sz="2800" dirty="0" smtClean="0">
                <a:solidFill>
                  <a:schemeClr val="accent2"/>
                </a:solidFill>
              </a:rPr>
              <a:t>probability</a:t>
            </a:r>
            <a:r>
              <a:rPr lang="en-GB" sz="2800" dirty="0" smtClean="0"/>
              <a:t> of benefits being paid</a:t>
            </a:r>
          </a:p>
        </p:txBody>
      </p:sp>
    </p:spTree>
    <p:extLst>
      <p:ext uri="{BB962C8B-B14F-4D97-AF65-F5344CB8AC3E}">
        <p14:creationId xmlns:p14="http://schemas.microsoft.com/office/powerpoint/2010/main" val="2674961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S Slide Template green">
  <a:themeElements>
    <a:clrScheme name="Office Theme 14">
      <a:dk1>
        <a:srgbClr val="646464"/>
      </a:dk1>
      <a:lt1>
        <a:srgbClr val="FFFFFF"/>
      </a:lt1>
      <a:dk2>
        <a:srgbClr val="4B4B4B"/>
      </a:dk2>
      <a:lt2>
        <a:srgbClr val="808080"/>
      </a:lt2>
      <a:accent1>
        <a:srgbClr val="3FA6CC"/>
      </a:accent1>
      <a:accent2>
        <a:srgbClr val="6EC040"/>
      </a:accent2>
      <a:accent3>
        <a:srgbClr val="FFFFFF"/>
      </a:accent3>
      <a:accent4>
        <a:srgbClr val="545454"/>
      </a:accent4>
      <a:accent5>
        <a:srgbClr val="AFD0E2"/>
      </a:accent5>
      <a:accent6>
        <a:srgbClr val="63AE39"/>
      </a:accent6>
      <a:hlink>
        <a:srgbClr val="F06A00"/>
      </a:hlink>
      <a:folHlink>
        <a:srgbClr val="F2016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646464"/>
        </a:dk1>
        <a:lt1>
          <a:srgbClr val="FFFFFF"/>
        </a:lt1>
        <a:dk2>
          <a:srgbClr val="4B4B4B"/>
        </a:dk2>
        <a:lt2>
          <a:srgbClr val="808080"/>
        </a:lt2>
        <a:accent1>
          <a:srgbClr val="3FA6CC"/>
        </a:accent1>
        <a:accent2>
          <a:srgbClr val="6EC040"/>
        </a:accent2>
        <a:accent3>
          <a:srgbClr val="FFFFFF"/>
        </a:accent3>
        <a:accent4>
          <a:srgbClr val="545454"/>
        </a:accent4>
        <a:accent5>
          <a:srgbClr val="AFD0E2"/>
        </a:accent5>
        <a:accent6>
          <a:srgbClr val="63AE39"/>
        </a:accent6>
        <a:hlink>
          <a:srgbClr val="F06A00"/>
        </a:hlink>
        <a:folHlink>
          <a:srgbClr val="9BD2E5"/>
        </a:folHlink>
      </a:clrScheme>
      <a:clrMap bg1="lt1" tx1="dk1" bg2="lt2" tx2="dk2" accent1="accent1" accent2="accent2" accent3="accent3" accent4="accent4" accent5="accent5" accent6="accent6" hlink="hlink" folHlink="folHlink"/>
    </a:extraClrScheme>
    <a:extraClrScheme>
      <a:clrScheme name="Office Theme 14">
        <a:dk1>
          <a:srgbClr val="646464"/>
        </a:dk1>
        <a:lt1>
          <a:srgbClr val="FFFFFF"/>
        </a:lt1>
        <a:dk2>
          <a:srgbClr val="4B4B4B"/>
        </a:dk2>
        <a:lt2>
          <a:srgbClr val="808080"/>
        </a:lt2>
        <a:accent1>
          <a:srgbClr val="3FA6CC"/>
        </a:accent1>
        <a:accent2>
          <a:srgbClr val="6EC040"/>
        </a:accent2>
        <a:accent3>
          <a:srgbClr val="FFFFFF"/>
        </a:accent3>
        <a:accent4>
          <a:srgbClr val="545454"/>
        </a:accent4>
        <a:accent5>
          <a:srgbClr val="AFD0E2"/>
        </a:accent5>
        <a:accent6>
          <a:srgbClr val="63AE39"/>
        </a:accent6>
        <a:hlink>
          <a:srgbClr val="F06A00"/>
        </a:hlink>
        <a:folHlink>
          <a:srgbClr val="F201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PS Slide Template green</Template>
  <TotalTime>3989</TotalTime>
  <Words>2474</Words>
  <Application>Microsoft Office PowerPoint</Application>
  <PresentationFormat>On-screen Show (4:3)</PresentationFormat>
  <Paragraphs>474</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MT</vt:lpstr>
      <vt:lpstr>Times New Roman</vt:lpstr>
      <vt:lpstr>Wingdings</vt:lpstr>
      <vt:lpstr>PS Slide Template green</vt:lpstr>
      <vt:lpstr>London Borough of Harrow Pension Fund</vt:lpstr>
      <vt:lpstr>What are we going to cover?</vt:lpstr>
      <vt:lpstr>Intro to the valuation </vt:lpstr>
      <vt:lpstr>Why do we do a valuation?</vt:lpstr>
      <vt:lpstr>The Fund’s ultimate objective</vt:lpstr>
      <vt:lpstr>How the fund works</vt:lpstr>
      <vt:lpstr>Promise now, pay later: Long term pension promise in ever-changing environment</vt:lpstr>
      <vt:lpstr>Scheme benefits – the building blocks</vt:lpstr>
      <vt:lpstr>Overview of a valuation</vt:lpstr>
      <vt:lpstr>The actuarial valuation: interested parties </vt:lpstr>
      <vt:lpstr>Valuation timeline</vt:lpstr>
      <vt:lpstr>Valuing the Fund</vt:lpstr>
      <vt:lpstr>Liability valuation - assumptions</vt:lpstr>
      <vt:lpstr>Granularity of Fund membership</vt:lpstr>
      <vt:lpstr>Each Fund is different</vt:lpstr>
      <vt:lpstr>Traditionally: funding plans based on single expectation of the future</vt:lpstr>
      <vt:lpstr>Recap of 2013 approach</vt:lpstr>
      <vt:lpstr>LB Harrow Pension Fund approach </vt:lpstr>
      <vt:lpstr>LB Harrow Pension Fund: risk based approach to setting council contribution strategy</vt:lpstr>
      <vt:lpstr>5,000 scenarios gives a distribution of outcomes</vt:lpstr>
      <vt:lpstr>PowerPoint Presentation</vt:lpstr>
      <vt:lpstr>LB Harrow Pension Fund: understanding the trade offs</vt:lpstr>
      <vt:lpstr>2013 contribution rate strategies</vt:lpstr>
      <vt:lpstr>Development of 2016 strategy</vt:lpstr>
      <vt:lpstr>3 step approach to setting funding plans</vt:lpstr>
      <vt:lpstr>Employers are different</vt:lpstr>
      <vt:lpstr>What this looks like in practice</vt:lpstr>
      <vt:lpstr>Development for 2016: risk based contribution rates</vt:lpstr>
      <vt:lpstr>2016 valuation</vt:lpstr>
      <vt:lpstr>Thank you</vt:lpstr>
      <vt:lpstr>Appendix</vt:lpstr>
      <vt:lpstr>Discount rate: assumed future investment return</vt:lpstr>
      <vt:lpstr>Value today of £100 in 10 years time</vt:lpstr>
      <vt:lpstr>Value of Pension Fund Liabilities:  How much money do I need today?</vt:lpstr>
      <vt:lpstr>Reliances and Limitations</vt:lpstr>
    </vt:vector>
  </TitlesOfParts>
  <Company>Hymans Robertson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 Committee &amp; Consultative Panel training</dc:title>
  <dc:creator>Susan Newall</dc:creator>
  <cp:lastModifiedBy>Laura Molloy</cp:lastModifiedBy>
  <cp:revision>244</cp:revision>
  <cp:lastPrinted>2015-11-26T08:23:34Z</cp:lastPrinted>
  <dcterms:created xsi:type="dcterms:W3CDTF">2014-11-25T09:35:59Z</dcterms:created>
  <dcterms:modified xsi:type="dcterms:W3CDTF">2016-03-01T15:41:58Z</dcterms:modified>
  <cp:contentStatus/>
</cp:coreProperties>
</file>